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2" r:id="rId14"/>
    <p:sldId id="273" r:id="rId15"/>
    <p:sldId id="268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737" autoAdjust="0"/>
  </p:normalViewPr>
  <p:slideViewPr>
    <p:cSldViewPr>
      <p:cViewPr varScale="1">
        <p:scale>
          <a:sx n="71" d="100"/>
          <a:sy n="71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CCDF31-0CE5-45CE-AF7C-F67029EDA903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6A205-1F0A-4D4F-B413-A2943F8A399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56363-D528-40A5-A93C-C7D7A47E1D6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32C79-2AAE-41DA-9D92-EE967D9C382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06D0B-E9FF-428D-93C2-DEC526C88DD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8D1E6-9489-4795-BBBD-643F3EDBFDC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55443-BD81-4E20-8E6C-3F5C612B552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F9F51-B0F4-4811-A26E-97D61C1A5E8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549E8-B5D2-4D53-B479-939933FDC24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89A0-A5CC-41AD-AE89-C7687D77540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852F-36E3-4A4F-A309-BB6A279296B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F31FEED7-0D66-420F-928A-14B9C77A0E73}" type="slidenum">
              <a:rPr lang="hu-HU"/>
              <a:pPr/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E:\Documents%20and%20Settings\Tibor\Local%20Settings\Temp\PKG1B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E:\Documents%20and%20Settings\Tibor\Dokumentumok\tokenrin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997075"/>
            <a:ext cx="8785225" cy="2079625"/>
          </a:xfrm>
        </p:spPr>
        <p:txBody>
          <a:bodyPr/>
          <a:lstStyle/>
          <a:p>
            <a:r>
              <a:rPr lang="hu-HU" sz="9600" b="1">
                <a:solidFill>
                  <a:srgbClr val="000000"/>
                </a:solidFill>
                <a:latin typeface="Times New Roman CE" pitchFamily="18" charset="-18"/>
              </a:rPr>
              <a:t>HÁLÓZATOK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Csillag topológia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827088" y="19891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331913" y="1700213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1187450" y="20605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  <p:pic>
        <p:nvPicPr>
          <p:cNvPr id="22560" name="Picture 32" descr="E:\Documents and Settings\Tibor\Local Settings\Temp\PKG1B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93863" y="2128838"/>
            <a:ext cx="5757862" cy="3900487"/>
          </a:xfrm>
          <a:prstGeom prst="rect">
            <a:avLst/>
          </a:prstGeom>
          <a:noFill/>
        </p:spPr>
      </p:pic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0" y="472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049338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AZ INTERNET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105275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>
                <a:solidFill>
                  <a:srgbClr val="000000"/>
                </a:solidFill>
              </a:rPr>
              <a:t>WAN</a:t>
            </a:r>
          </a:p>
          <a:p>
            <a:r>
              <a:rPr lang="hu-HU">
                <a:solidFill>
                  <a:srgbClr val="000000"/>
                </a:solidFill>
              </a:rPr>
              <a:t>Az adatok csomagokra bontva haladnak egyik géptől a másikig.</a:t>
            </a:r>
          </a:p>
          <a:p>
            <a:r>
              <a:rPr lang="hu-HU">
                <a:solidFill>
                  <a:srgbClr val="000000"/>
                </a:solidFill>
              </a:rPr>
              <a:t>A hálózatban lévő gépek kommunikációs szabályait protokollnak nevezzük.</a:t>
            </a:r>
          </a:p>
          <a:p>
            <a:r>
              <a:rPr lang="hu-HU">
                <a:solidFill>
                  <a:srgbClr val="000000"/>
                </a:solidFill>
              </a:rPr>
              <a:t>Az internet által használt protokoll a TCP/IP.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049338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AZ INTERNET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105275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>
                <a:solidFill>
                  <a:srgbClr val="000000"/>
                </a:solidFill>
              </a:rPr>
              <a:t>Az IP-címek és a domén nevek egymás-nak való megfeleltetését a domén név szerverek végzik</a:t>
            </a:r>
          </a:p>
          <a:p>
            <a:r>
              <a:rPr lang="hu-HU">
                <a:solidFill>
                  <a:srgbClr val="000000"/>
                </a:solidFill>
              </a:rPr>
              <a:t>Az internet különböző felhasználási területeit az internet szolgáltatásainak is nevezzük.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(elektronikus levelezés, WWW, FTP, IRC...)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AZ INTERNET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43363" cy="4114800"/>
          </a:xfrm>
        </p:spPr>
        <p:txBody>
          <a:bodyPr/>
          <a:lstStyle/>
          <a:p>
            <a:pPr>
              <a:buFontTx/>
              <a:buNone/>
            </a:pPr>
            <a:r>
              <a:rPr lang="hu-HU" sz="3600" b="1">
                <a:solidFill>
                  <a:srgbClr val="000000"/>
                </a:solidFill>
              </a:rPr>
              <a:t>      </a:t>
            </a:r>
            <a:r>
              <a:rPr lang="hu-HU" sz="3600" b="1" u="sng">
                <a:solidFill>
                  <a:srgbClr val="000000"/>
                </a:solidFill>
              </a:rPr>
              <a:t>IP-cím:</a:t>
            </a:r>
            <a:r>
              <a:rPr lang="hu-HU" sz="3600">
                <a:solidFill>
                  <a:srgbClr val="000000"/>
                </a:solidFill>
              </a:rPr>
              <a:t>  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195.228.240.145      			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217.20.131.2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212.92.6.140</a:t>
            </a:r>
            <a:br>
              <a:rPr lang="hu-HU" sz="3600">
                <a:solidFill>
                  <a:srgbClr val="000000"/>
                </a:solidFill>
              </a:rPr>
            </a:br>
            <a:endParaRPr lang="hu-HU" sz="3600">
              <a:solidFill>
                <a:srgbClr val="000000"/>
              </a:solidFill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100" y="1905000"/>
            <a:ext cx="3668713" cy="4114800"/>
          </a:xfrm>
        </p:spPr>
        <p:txBody>
          <a:bodyPr/>
          <a:lstStyle/>
          <a:p>
            <a:pPr>
              <a:buFontTx/>
              <a:buNone/>
            </a:pPr>
            <a:r>
              <a:rPr lang="hu-HU" sz="3600">
                <a:solidFill>
                  <a:srgbClr val="000000"/>
                </a:solidFill>
              </a:rPr>
              <a:t>  </a:t>
            </a:r>
            <a:r>
              <a:rPr lang="hu-HU" sz="3600" b="1">
                <a:solidFill>
                  <a:srgbClr val="000000"/>
                </a:solidFill>
              </a:rPr>
              <a:t> </a:t>
            </a:r>
            <a:r>
              <a:rPr lang="hu-HU" sz="3600" b="1" u="sng">
                <a:solidFill>
                  <a:srgbClr val="000000"/>
                </a:solidFill>
              </a:rPr>
              <a:t>Domén név: </a:t>
            </a: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www.origo.hu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www.index.hu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www.szlki.hu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356100" y="33575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708400" y="45085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3635375" y="55895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049338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AZ INTERNET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24862" cy="46799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b="1">
                <a:solidFill>
                  <a:srgbClr val="FFFF00"/>
                </a:solidFill>
              </a:rPr>
              <a:t> </a:t>
            </a:r>
            <a:r>
              <a:rPr lang="hu-HU" b="1">
                <a:solidFill>
                  <a:srgbClr val="000000"/>
                </a:solidFill>
              </a:rPr>
              <a:t>szerver.iskola.sulinet.hu</a:t>
            </a:r>
          </a:p>
          <a:p>
            <a:pPr marL="0" indent="0">
              <a:buFontTx/>
              <a:buNone/>
            </a:pPr>
            <a:r>
              <a:rPr lang="hu-HU">
                <a:solidFill>
                  <a:srgbClr val="000000"/>
                </a:solidFill>
              </a:rPr>
              <a:t/>
            </a:r>
            <a:br>
              <a:rPr lang="hu-HU">
                <a:solidFill>
                  <a:srgbClr val="000000"/>
                </a:solidFill>
              </a:rPr>
            </a:br>
            <a:r>
              <a:rPr lang="hu-HU" i="1">
                <a:solidFill>
                  <a:srgbClr val="000000"/>
                </a:solidFill>
              </a:rPr>
              <a:t>a gép neve</a:t>
            </a: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i="1">
                <a:solidFill>
                  <a:srgbClr val="000000"/>
                </a:solidFill>
              </a:rPr>
              <a:t/>
            </a:r>
            <a:br>
              <a:rPr lang="hu-HU" i="1">
                <a:solidFill>
                  <a:srgbClr val="000000"/>
                </a:solidFill>
              </a:rPr>
            </a:br>
            <a:r>
              <a:rPr lang="hu-HU" i="1">
                <a:solidFill>
                  <a:srgbClr val="000000"/>
                </a:solidFill>
              </a:rPr>
              <a:t>a gépet tartalmazó helyi hálózat</a:t>
            </a:r>
            <a:br>
              <a:rPr lang="hu-HU" i="1">
                <a:solidFill>
                  <a:srgbClr val="000000"/>
                </a:solidFill>
              </a:rPr>
            </a:br>
            <a:r>
              <a:rPr lang="hu-HU" i="1">
                <a:solidFill>
                  <a:srgbClr val="000000"/>
                </a:solidFill>
              </a:rPr>
              <a:t> 					országos hálózat</a:t>
            </a:r>
          </a:p>
          <a:p>
            <a:pPr marL="0" indent="0">
              <a:buFontTx/>
              <a:buNone/>
            </a:pPr>
            <a:r>
              <a:rPr lang="hu-HU" i="1">
                <a:solidFill>
                  <a:srgbClr val="000000"/>
                </a:solidFill>
              </a:rPr>
              <a:t>                                             Magyarország</a:t>
            </a:r>
          </a:p>
          <a:p>
            <a:pPr marL="0" indent="0">
              <a:buFontTx/>
              <a:buNone/>
            </a:pPr>
            <a:r>
              <a:rPr lang="hu-HU">
                <a:solidFill>
                  <a:srgbClr val="000000"/>
                </a:solidFill>
              </a:rPr>
              <a:t>.com, .edu, .mil …</a:t>
            </a:r>
          </a:p>
          <a:p>
            <a:pPr marL="0" indent="0">
              <a:buFontTx/>
              <a:buNone/>
            </a:pPr>
            <a:r>
              <a:rPr lang="hu-HU">
                <a:solidFill>
                  <a:srgbClr val="000000"/>
                </a:solidFill>
              </a:rPr>
              <a:t>.hu, .de, .at, .fr …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1403350" y="2420938"/>
            <a:ext cx="10810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4427538" y="23495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 flipV="1">
            <a:off x="5795963" y="2420938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 flipV="1">
            <a:off x="7092950" y="2349500"/>
            <a:ext cx="136683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845978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6516688" y="32845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Az internet szolgáltatásai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u="sng">
                <a:solidFill>
                  <a:srgbClr val="000000"/>
                </a:solidFill>
              </a:rPr>
              <a:t>Elektronikus levelezés</a:t>
            </a:r>
            <a:br>
              <a:rPr lang="hu-HU" u="sng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a számítógépen előállított leveleinket a hálózaton keresztül továbbíthatjuk a címzettnek.</a:t>
            </a:r>
          </a:p>
          <a:p>
            <a:r>
              <a:rPr lang="hu-HU" u="sng">
                <a:solidFill>
                  <a:srgbClr val="000000"/>
                </a:solidFill>
              </a:rPr>
              <a:t>World Wide Web (WWW)</a:t>
            </a:r>
            <a:r>
              <a:rPr lang="hu-HU">
                <a:solidFill>
                  <a:srgbClr val="000000"/>
                </a:solidFill>
              </a:rPr>
              <a:t/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multimédiás anyagok (szöveg, kép, mozgókép, hang) elérésére nyújt lehetőséget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Az internet szolgáltatásai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u="sng">
                <a:solidFill>
                  <a:srgbClr val="000000"/>
                </a:solidFill>
              </a:rPr>
              <a:t>File Transfer Protocol (FTP)</a:t>
            </a:r>
            <a:br>
              <a:rPr lang="hu-HU" u="sng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lehetővé teszi, hogy távoli és saját gépünk között állományokat másolhassunk, a távoli gépen fájl- és könyvtárműveleteket hajthassunk végre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(jogosultságok!!!)</a:t>
            </a:r>
          </a:p>
          <a:p>
            <a:r>
              <a:rPr lang="hu-HU" u="sng">
                <a:solidFill>
                  <a:srgbClr val="000000"/>
                </a:solidFill>
              </a:rPr>
              <a:t>Internet Relay Chat (IRC)</a:t>
            </a:r>
            <a:br>
              <a:rPr lang="hu-HU" u="sng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valós idejű (on-line) beszélgetést biztosít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 NETIKETT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Az internet használata során be kell tartanunk a szokáson alapuló szabályokat: = hálózati etikett!</a:t>
            </a:r>
          </a:p>
          <a:p>
            <a:r>
              <a:rPr lang="hu-HU">
                <a:solidFill>
                  <a:srgbClr val="000000"/>
                </a:solidFill>
              </a:rPr>
              <a:t>Alapgondolat, hogy NE éljünk vissza a hálózat nyújtotta lehetőségekkel!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Az elektronikus levelezés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>
                <a:solidFill>
                  <a:srgbClr val="000000"/>
                </a:solidFill>
              </a:rPr>
              <a:t>Előnyei: olcsóbb, gyorsabb, mellékletek..</a:t>
            </a:r>
          </a:p>
          <a:p>
            <a:pPr>
              <a:lnSpc>
                <a:spcPct val="90000"/>
              </a:lnSpc>
            </a:pPr>
            <a:r>
              <a:rPr lang="hu-HU">
                <a:solidFill>
                  <a:srgbClr val="000000"/>
                </a:solidFill>
              </a:rPr>
              <a:t>Hátrányai: számítógép, internet, e-mail cím szükséges, elveszik a kézírás varázsa…</a:t>
            </a:r>
          </a:p>
          <a:p>
            <a:pPr>
              <a:lnSpc>
                <a:spcPct val="90000"/>
              </a:lnSpc>
            </a:pPr>
            <a:r>
              <a:rPr lang="hu-HU">
                <a:solidFill>
                  <a:srgbClr val="000000"/>
                </a:solidFill>
              </a:rPr>
              <a:t>Az e-mail cím: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            </a:t>
            </a:r>
            <a:r>
              <a:rPr lang="hu-HU" b="1">
                <a:solidFill>
                  <a:srgbClr val="000000"/>
                </a:solidFill>
              </a:rPr>
              <a:t> tanulo_nev@iskola.hu</a:t>
            </a:r>
            <a:r>
              <a:rPr lang="hu-HU">
                <a:solidFill>
                  <a:srgbClr val="000000"/>
                </a:solidFill>
              </a:rPr>
              <a:t/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/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a</a:t>
            </a:r>
            <a:r>
              <a:rPr lang="hu-HU" i="1">
                <a:solidFill>
                  <a:srgbClr val="000000"/>
                </a:solidFill>
              </a:rPr>
              <a:t> felhasználót azonosítja a szerveren</a:t>
            </a:r>
            <a:br>
              <a:rPr lang="hu-HU" i="1">
                <a:solidFill>
                  <a:srgbClr val="000000"/>
                </a:solidFill>
              </a:rPr>
            </a:br>
            <a:r>
              <a:rPr lang="hu-HU" i="1">
                <a:solidFill>
                  <a:srgbClr val="000000"/>
                </a:solidFill>
              </a:rPr>
              <a:t/>
            </a:r>
            <a:br>
              <a:rPr lang="hu-HU" i="1">
                <a:solidFill>
                  <a:srgbClr val="000000"/>
                </a:solidFill>
              </a:rPr>
            </a:br>
            <a:r>
              <a:rPr lang="hu-HU" i="1">
                <a:solidFill>
                  <a:srgbClr val="000000"/>
                </a:solidFill>
              </a:rPr>
              <a:t>                    a levelezőszervert azonosítja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484438" y="44370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5221288" y="4437063"/>
            <a:ext cx="1798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339975" y="443706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5292725" y="4437063"/>
            <a:ext cx="14287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Az elektronikus levelezés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362950" cy="4692650"/>
          </a:xfrm>
        </p:spPr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Levelezőprogramok: …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/>
            </a:r>
            <a:br>
              <a:rPr lang="hu-HU">
                <a:solidFill>
                  <a:srgbClr val="000000"/>
                </a:solidFill>
              </a:rPr>
            </a:br>
            <a:r>
              <a:rPr lang="hu-HU" u="sng">
                <a:solidFill>
                  <a:srgbClr val="000000"/>
                </a:solidFill>
              </a:rPr>
              <a:t>Alapvető feladatok:</a:t>
            </a:r>
            <a:br>
              <a:rPr lang="hu-HU" u="sng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e-mail cím beállítása,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levél írása és küldése,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beérkezett levelek fogadása és olvasása, - válaszadás,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levelek továbbítása,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levelek rendszerezése (törlés…)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92100"/>
            <a:ext cx="8713788" cy="976313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A hálózatok fogalma, előnyei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24412"/>
          </a:xfrm>
        </p:spPr>
        <p:txBody>
          <a:bodyPr/>
          <a:lstStyle/>
          <a:p>
            <a:r>
              <a:rPr lang="hu-HU" u="sng">
                <a:solidFill>
                  <a:srgbClr val="000000"/>
                </a:solidFill>
              </a:rPr>
              <a:t>A hálózat fogalma</a:t>
            </a:r>
            <a:r>
              <a:rPr lang="hu-HU">
                <a:solidFill>
                  <a:srgbClr val="000000"/>
                </a:solidFill>
              </a:rPr>
              <a:t>: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Az egymással összekötött számítógépeket számítógép-hálózatnak nevezzük.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(jegypénztár vasútállomáson, bankkártya…)</a:t>
            </a:r>
          </a:p>
          <a:p>
            <a:r>
              <a:rPr lang="hu-HU" u="sng">
                <a:solidFill>
                  <a:srgbClr val="000000"/>
                </a:solidFill>
              </a:rPr>
              <a:t>A hálózatok feladatai</a:t>
            </a:r>
            <a:r>
              <a:rPr lang="hu-HU">
                <a:solidFill>
                  <a:srgbClr val="000000"/>
                </a:solidFill>
              </a:rPr>
              <a:t>: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pl. közös program-használat…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pl. közös nyomtató használat…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pl. elektronikus levelezés, chat…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 böngészés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48188"/>
          </a:xfrm>
        </p:spPr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A weboldalak olyan dokumentumok, amelyek szöveget, képet, hangot és(vagy) mozgóképet is tartalmazhatnak (multimé-diás dokumentumok)</a:t>
            </a:r>
          </a:p>
          <a:p>
            <a:r>
              <a:rPr lang="hu-HU">
                <a:solidFill>
                  <a:srgbClr val="000000"/>
                </a:solidFill>
              </a:rPr>
              <a:t>Hivatkozás, link, kapcsolódási pont …</a:t>
            </a:r>
          </a:p>
          <a:p>
            <a:r>
              <a:rPr lang="hu-HU">
                <a:solidFill>
                  <a:srgbClr val="000000"/>
                </a:solidFill>
              </a:rPr>
              <a:t>A hivatkozást tartalmazó szöveget hipertext-nek nevezzük.</a:t>
            </a:r>
          </a:p>
          <a:p>
            <a:r>
              <a:rPr lang="hu-HU">
                <a:solidFill>
                  <a:srgbClr val="000000"/>
                </a:solidFill>
              </a:rPr>
              <a:t>Hipertext dokumentum: HTML nyelv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000000"/>
                </a:solidFill>
              </a:rPr>
              <a:t>A böngészés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48188"/>
          </a:xfrm>
        </p:spPr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Ahhoz, hogy a hipertext szöveget be tudjuk olvasni, a kapcsolódási pontokon az ugrást meg tudjuk valósítani, böngésző programra van szükségünk</a:t>
            </a:r>
          </a:p>
          <a:p>
            <a:r>
              <a:rPr lang="hu-HU">
                <a:solidFill>
                  <a:srgbClr val="000000"/>
                </a:solidFill>
              </a:rPr>
              <a:t>Internet Explorer, Netscape Navigator, Opera, Firefox …</a:t>
            </a:r>
          </a:p>
          <a:p>
            <a:r>
              <a:rPr lang="hu-HU">
                <a:solidFill>
                  <a:srgbClr val="000000"/>
                </a:solidFill>
              </a:rPr>
              <a:t>Az IE kezelőfelülete és kezelése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Néhány lap a Weben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www.terra.hu</a:t>
            </a:r>
          </a:p>
          <a:p>
            <a:r>
              <a:rPr lang="hu-HU">
                <a:solidFill>
                  <a:srgbClr val="000000"/>
                </a:solidFill>
              </a:rPr>
              <a:t>www.mek.iif.hu</a:t>
            </a:r>
          </a:p>
          <a:p>
            <a:r>
              <a:rPr lang="hu-HU">
                <a:solidFill>
                  <a:srgbClr val="000000"/>
                </a:solidFill>
              </a:rPr>
              <a:t>szotar.sztaki.hu/angol-magyar</a:t>
            </a:r>
          </a:p>
          <a:p>
            <a:r>
              <a:rPr lang="hu-HU">
                <a:solidFill>
                  <a:srgbClr val="000000"/>
                </a:solidFill>
              </a:rPr>
              <a:t>szotar.sztaki.hu/német-magyar</a:t>
            </a:r>
          </a:p>
          <a:p>
            <a:r>
              <a:rPr lang="hu-HU">
                <a:solidFill>
                  <a:srgbClr val="000000"/>
                </a:solidFill>
              </a:rPr>
              <a:t>www.kfki.hu/keptar</a:t>
            </a:r>
          </a:p>
          <a:p>
            <a:r>
              <a:rPr lang="hu-HU">
                <a:solidFill>
                  <a:srgbClr val="000000"/>
                </a:solidFill>
              </a:rPr>
              <a:t>www.radio.hu  www.danubius.hu</a:t>
            </a:r>
          </a:p>
          <a:p>
            <a:r>
              <a:rPr lang="hu-HU">
                <a:solidFill>
                  <a:srgbClr val="000000"/>
                </a:solidFill>
              </a:rPr>
              <a:t>… zene és film a weben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Keresés a Weben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u-HU" sz="3600" b="1" u="sng">
                <a:solidFill>
                  <a:srgbClr val="000000"/>
                </a:solidFill>
              </a:rPr>
              <a:t>Tematikus keresők</a:t>
            </a: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pl.    www.lap.hu   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        www.startlap.com</a:t>
            </a:r>
            <a:br>
              <a:rPr lang="hu-HU" sz="3600">
                <a:solidFill>
                  <a:srgbClr val="000000"/>
                </a:solidFill>
              </a:rPr>
            </a:br>
            <a:endParaRPr lang="hu-HU" sz="360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hu-HU" sz="3600" b="1" u="sng">
                <a:solidFill>
                  <a:srgbClr val="000000"/>
                </a:solidFill>
              </a:rPr>
              <a:t>Indexelt keresők</a:t>
            </a:r>
            <a:r>
              <a:rPr lang="hu-HU" sz="3600">
                <a:solidFill>
                  <a:srgbClr val="000000"/>
                </a:solidFill>
              </a:rPr>
              <a:t/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pl.    www.google.co.hu   </a:t>
            </a:r>
            <a:br>
              <a:rPr lang="hu-HU" sz="3600">
                <a:solidFill>
                  <a:srgbClr val="000000"/>
                </a:solidFill>
              </a:rPr>
            </a:br>
            <a:r>
              <a:rPr lang="hu-HU" sz="3600">
                <a:solidFill>
                  <a:srgbClr val="000000"/>
                </a:solidFill>
              </a:rPr>
              <a:t>        www.altavizsla.hu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Letöltés, mentés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Szöveg, kép, hang, program…  mentése</a:t>
            </a:r>
          </a:p>
          <a:p>
            <a:r>
              <a:rPr lang="hu-HU">
                <a:solidFill>
                  <a:srgbClr val="000000"/>
                </a:solidFill>
              </a:rPr>
              <a:t>Weblap mentése: Fájl/Mentés másként</a:t>
            </a:r>
          </a:p>
          <a:p>
            <a:pPr>
              <a:buFont typeface="Wingdings" pitchFamily="2" charset="2"/>
              <a:buNone/>
            </a:pPr>
            <a:r>
              <a:rPr lang="hu-HU">
                <a:solidFill>
                  <a:srgbClr val="000000"/>
                </a:solidFill>
              </a:rPr>
              <a:t>    - Hely</a:t>
            </a:r>
          </a:p>
          <a:p>
            <a:pPr>
              <a:buFont typeface="Wingdings" pitchFamily="2" charset="2"/>
              <a:buNone/>
            </a:pPr>
            <a:r>
              <a:rPr lang="hu-HU">
                <a:solidFill>
                  <a:srgbClr val="000000"/>
                </a:solidFill>
              </a:rPr>
              <a:t>    - Fájlnév</a:t>
            </a:r>
          </a:p>
          <a:p>
            <a:pPr>
              <a:buFont typeface="Wingdings" pitchFamily="2" charset="2"/>
              <a:buNone/>
            </a:pPr>
            <a:r>
              <a:rPr lang="hu-HU">
                <a:solidFill>
                  <a:srgbClr val="000000"/>
                </a:solidFill>
              </a:rPr>
              <a:t>    - Típus:  - Teljes weblap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              - Webarchívum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              - Weblap, csak HTML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              - Szövegfájl (*.txt)</a:t>
            </a:r>
          </a:p>
          <a:p>
            <a:pPr>
              <a:buFont typeface="Wingdings" pitchFamily="2" charset="2"/>
              <a:buNone/>
            </a:pPr>
            <a:r>
              <a:rPr lang="hu-HU">
                <a:solidFill>
                  <a:srgbClr val="000000"/>
                </a:solidFill>
              </a:rPr>
              <a:t>    - Kódolás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IRC (chat)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r>
              <a:rPr lang="hu-HU">
                <a:solidFill>
                  <a:srgbClr val="000000"/>
                </a:solidFill>
              </a:rPr>
              <a:t>Több felhasználó közvetlen beszélgetését teszi lehetővé</a:t>
            </a:r>
          </a:p>
          <a:p>
            <a:endParaRPr lang="hu-HU">
              <a:solidFill>
                <a:srgbClr val="000000"/>
              </a:solidFill>
            </a:endParaRPr>
          </a:p>
          <a:p>
            <a:r>
              <a:rPr lang="hu-HU">
                <a:solidFill>
                  <a:srgbClr val="000000"/>
                </a:solidFill>
              </a:rPr>
              <a:t>www.chat.hu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903913"/>
          </a:xfrm>
        </p:spPr>
        <p:txBody>
          <a:bodyPr/>
          <a:lstStyle/>
          <a:p>
            <a:r>
              <a:rPr lang="hu-HU" u="sng">
                <a:solidFill>
                  <a:srgbClr val="000000"/>
                </a:solidFill>
              </a:rPr>
              <a:t>A hálózatok feladatai</a:t>
            </a:r>
            <a:r>
              <a:rPr lang="hu-HU">
                <a:solidFill>
                  <a:srgbClr val="000000"/>
                </a:solidFill>
              </a:rPr>
              <a:t>: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1600">
                <a:solidFill>
                  <a:srgbClr val="000000"/>
                </a:solidFill>
              </a:rPr>
              <a:t/>
            </a:r>
            <a:br>
              <a:rPr lang="hu-HU" sz="1600">
                <a:solidFill>
                  <a:srgbClr val="000000"/>
                </a:solidFill>
              </a:rPr>
            </a:br>
            <a:r>
              <a:rPr lang="hu-HU" b="1">
                <a:solidFill>
                  <a:srgbClr val="000000"/>
                </a:solidFill>
              </a:rPr>
              <a:t>1:</a:t>
            </a:r>
            <a:r>
              <a:rPr lang="hu-HU">
                <a:solidFill>
                  <a:srgbClr val="000000"/>
                </a:solidFill>
              </a:rPr>
              <a:t> Tegyék lehetővé az adatok, programok közös használatát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1600">
                <a:solidFill>
                  <a:srgbClr val="000000"/>
                </a:solidFill>
              </a:rPr>
              <a:t/>
            </a:r>
            <a:br>
              <a:rPr lang="hu-HU" sz="1600">
                <a:solidFill>
                  <a:srgbClr val="000000"/>
                </a:solidFill>
              </a:rPr>
            </a:br>
            <a:r>
              <a:rPr lang="hu-HU" b="1">
                <a:solidFill>
                  <a:srgbClr val="000000"/>
                </a:solidFill>
              </a:rPr>
              <a:t>2:</a:t>
            </a:r>
            <a:r>
              <a:rPr lang="hu-HU">
                <a:solidFill>
                  <a:srgbClr val="000000"/>
                </a:solidFill>
              </a:rPr>
              <a:t> Tegyék lehetővé egyes hardver eszközök (pl. nyomtató, nagy tárolókapa-citású merevlemez…) közös használatát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1600">
                <a:solidFill>
                  <a:srgbClr val="000000"/>
                </a:solidFill>
              </a:rPr>
              <a:t/>
            </a:r>
            <a:br>
              <a:rPr lang="hu-HU" sz="1600">
                <a:solidFill>
                  <a:srgbClr val="000000"/>
                </a:solidFill>
              </a:rPr>
            </a:br>
            <a:r>
              <a:rPr lang="hu-HU" b="1">
                <a:solidFill>
                  <a:srgbClr val="000000"/>
                </a:solidFill>
              </a:rPr>
              <a:t>3:</a:t>
            </a:r>
            <a:r>
              <a:rPr lang="hu-HU">
                <a:solidFill>
                  <a:srgbClr val="000000"/>
                </a:solidFill>
              </a:rPr>
              <a:t> Biztosítsák a felhasználók közötti kommunikációt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9039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u="sng">
                <a:solidFill>
                  <a:srgbClr val="000000"/>
                </a:solidFill>
              </a:rPr>
              <a:t>A hálózat kialakítása</a:t>
            </a:r>
            <a:r>
              <a:rPr lang="hu-HU">
                <a:solidFill>
                  <a:srgbClr val="000000"/>
                </a:solidFill>
              </a:rPr>
              <a:t>: (a gépen túl) 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1600">
                <a:solidFill>
                  <a:srgbClr val="000000"/>
                </a:solidFill>
              </a:rPr>
              <a:t/>
            </a:r>
            <a:br>
              <a:rPr lang="hu-HU" sz="1600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hálózati kártya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(modem)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vezetékek (pl. koax-kábel, utp-, optikai-, rádióhullám, műholdas kapcsolat, …)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hálózati operációs rendszer (pl. Novell, Linux, Windows NT, W95-től…, WinXP, …)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- hálózati berendezések (pl. HUB, SWITCH, ROUTER…)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4161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hu-HU" b="1">
                <a:solidFill>
                  <a:srgbClr val="000000"/>
                </a:solidFill>
              </a:rPr>
              <a:t>A hálózatok csoportosítása</a:t>
            </a:r>
            <a:br>
              <a:rPr lang="hu-HU" b="1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1: A gépek feladata szerint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238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Egyenrangú hálózat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(quake-verseny…)</a:t>
            </a:r>
          </a:p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Ügyfél-kiszolgáló hálózat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szerver – munkaállomás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(internetezés, levelezés(!)…)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916113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hu-HU" b="1">
                <a:solidFill>
                  <a:srgbClr val="000000"/>
                </a:solidFill>
              </a:rPr>
              <a:t>A hálózatok csoportosítása</a:t>
            </a:r>
            <a:br>
              <a:rPr lang="hu-HU" b="1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2: Kiterjedés szerint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7529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Helyi hálózat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LAN, egy intézményen belül</a:t>
            </a:r>
          </a:p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Városi hálózat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MAN, a városban, régióban több helyi hálózat összekapcsolódásával</a:t>
            </a:r>
          </a:p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Kiterjedt hálózat</a:t>
            </a:r>
            <a:br>
              <a:rPr lang="hu-HU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WAN, országokra, földrészekre kiterjedő összekapcsolás (pl. Sulinet, …)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25654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hu-HU" b="1">
                <a:solidFill>
                  <a:srgbClr val="000000"/>
                </a:solidFill>
              </a:rPr>
              <a:t>A hálózatok csoportosítása</a:t>
            </a:r>
            <a:br>
              <a:rPr lang="hu-HU" b="1">
                <a:solidFill>
                  <a:srgbClr val="000000"/>
                </a:solidFill>
              </a:rPr>
            </a:br>
            <a:r>
              <a:rPr lang="hu-HU">
                <a:solidFill>
                  <a:srgbClr val="000000"/>
                </a:solidFill>
              </a:rPr>
              <a:t>3: A számítógépek elrendezésének módja szerint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1300"/>
            <a:ext cx="8497888" cy="37449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Sín topológia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2400">
                <a:solidFill>
                  <a:srgbClr val="000000"/>
                </a:solidFill>
              </a:rPr>
              <a:t>(munkaállomások közös vezetéken keresztül kapcsolódnak a szerverhez)</a:t>
            </a:r>
          </a:p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Gyűrű topológia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2400">
                <a:solidFill>
                  <a:srgbClr val="000000"/>
                </a:solidFill>
              </a:rPr>
              <a:t>(a számítógépek zárt vezetékhez kapcsolódnak)</a:t>
            </a:r>
          </a:p>
          <a:p>
            <a:pPr>
              <a:lnSpc>
                <a:spcPct val="110000"/>
              </a:lnSpc>
            </a:pPr>
            <a:r>
              <a:rPr lang="hu-HU">
                <a:solidFill>
                  <a:srgbClr val="000000"/>
                </a:solidFill>
              </a:rPr>
              <a:t>Csillag topológia</a:t>
            </a:r>
            <a:br>
              <a:rPr lang="hu-HU">
                <a:solidFill>
                  <a:srgbClr val="000000"/>
                </a:solidFill>
              </a:rPr>
            </a:br>
            <a:r>
              <a:rPr lang="hu-HU" sz="2400">
                <a:solidFill>
                  <a:srgbClr val="000000"/>
                </a:solidFill>
              </a:rPr>
              <a:t>(minden gép külön vezetéken csatlakozik a szerverhez)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Sín topológia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87450" y="20605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  <p:pic>
        <p:nvPicPr>
          <p:cNvPr id="30728" name="Picture 8" descr="bus-top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575" y="2095500"/>
            <a:ext cx="5772150" cy="4000500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476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ctr"/>
            <a:r>
              <a:rPr lang="hu-HU" b="1">
                <a:solidFill>
                  <a:srgbClr val="000000"/>
                </a:solidFill>
              </a:rPr>
              <a:t>Gyűrű topológia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87450" y="20605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  <p:pic>
        <p:nvPicPr>
          <p:cNvPr id="31755" name="Picture 11" descr="E:\Documents and Settings\Tibor\Dokumentumok\tokenring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09738" y="2200275"/>
            <a:ext cx="5599112" cy="3686175"/>
          </a:xfrm>
          <a:prstGeom prst="rect">
            <a:avLst/>
          </a:prstGeom>
          <a:noFill/>
        </p:spPr>
      </p:pic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465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Óceán">
  <a:themeElements>
    <a:clrScheme name="Óceán 9">
      <a:dk1>
        <a:srgbClr val="010199"/>
      </a:dk1>
      <a:lt1>
        <a:srgbClr val="FFFF00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00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Ó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9">
        <a:dk1>
          <a:srgbClr val="010199"/>
        </a:dk1>
        <a:lt1>
          <a:srgbClr val="FFFF00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00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231</TotalTime>
  <Words>340</Words>
  <Application>Microsoft Office PowerPoint</Application>
  <PresentationFormat>Diavetítés a képernyőre (4:3 oldalarány)</PresentationFormat>
  <Paragraphs>83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Tahoma</vt:lpstr>
      <vt:lpstr>Wingdings</vt:lpstr>
      <vt:lpstr>Times New Roman CE</vt:lpstr>
      <vt:lpstr>Óceán</vt:lpstr>
      <vt:lpstr>HÁLÓZATOK</vt:lpstr>
      <vt:lpstr>A hálózatok fogalma, előnyei</vt:lpstr>
      <vt:lpstr>3. dia</vt:lpstr>
      <vt:lpstr>4. dia</vt:lpstr>
      <vt:lpstr>A hálózatok csoportosítása 1: A gépek feladata szerint</vt:lpstr>
      <vt:lpstr>A hálózatok csoportosítása 2: Kiterjedés szerint</vt:lpstr>
      <vt:lpstr>A hálózatok csoportosítása 3: A számítógépek elrendezésének módja szerint</vt:lpstr>
      <vt:lpstr>Sín topológia</vt:lpstr>
      <vt:lpstr>Gyűrű topológia</vt:lpstr>
      <vt:lpstr>Csillag topológia</vt:lpstr>
      <vt:lpstr>AZ INTERNET</vt:lpstr>
      <vt:lpstr>AZ INTERNET</vt:lpstr>
      <vt:lpstr>AZ INTERNET</vt:lpstr>
      <vt:lpstr>AZ INTERNET</vt:lpstr>
      <vt:lpstr>Az internet szolgáltatásai</vt:lpstr>
      <vt:lpstr>Az internet szolgáltatásai</vt:lpstr>
      <vt:lpstr>A NETIKETT</vt:lpstr>
      <vt:lpstr>Az elektronikus levelezés</vt:lpstr>
      <vt:lpstr>Az elektronikus levelezés</vt:lpstr>
      <vt:lpstr>A böngészés</vt:lpstr>
      <vt:lpstr>A böngészés</vt:lpstr>
      <vt:lpstr>Néhány lap a Weben</vt:lpstr>
      <vt:lpstr>Keresés a Weben</vt:lpstr>
      <vt:lpstr>Letöltés, mentés</vt:lpstr>
      <vt:lpstr>IRC (chat)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HÁLÓZATOK</dc:title>
  <cp:lastModifiedBy>AG</cp:lastModifiedBy>
  <cp:revision>29</cp:revision>
  <dcterms:created xsi:type="dcterms:W3CDTF">2006-01-04T16:48:06Z</dcterms:created>
  <dcterms:modified xsi:type="dcterms:W3CDTF">2013-12-04T22:42:29Z</dcterms:modified>
</cp:coreProperties>
</file>