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48"/>
  </p:notesMasterIdLst>
  <p:sldIdLst>
    <p:sldId id="269" r:id="rId2"/>
    <p:sldId id="270" r:id="rId3"/>
    <p:sldId id="271" r:id="rId4"/>
    <p:sldId id="272" r:id="rId5"/>
    <p:sldId id="291" r:id="rId6"/>
    <p:sldId id="273" r:id="rId7"/>
    <p:sldId id="274" r:id="rId8"/>
    <p:sldId id="275" r:id="rId9"/>
    <p:sldId id="292" r:id="rId10"/>
    <p:sldId id="276" r:id="rId11"/>
    <p:sldId id="257" r:id="rId12"/>
    <p:sldId id="258" r:id="rId13"/>
    <p:sldId id="277" r:id="rId14"/>
    <p:sldId id="278" r:id="rId15"/>
    <p:sldId id="279" r:id="rId16"/>
    <p:sldId id="289" r:id="rId17"/>
    <p:sldId id="290" r:id="rId18"/>
    <p:sldId id="280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96" r:id="rId27"/>
    <p:sldId id="293" r:id="rId28"/>
    <p:sldId id="260" r:id="rId29"/>
    <p:sldId id="261" r:id="rId30"/>
    <p:sldId id="262" r:id="rId31"/>
    <p:sldId id="263" r:id="rId32"/>
    <p:sldId id="264" r:id="rId33"/>
    <p:sldId id="265" r:id="rId34"/>
    <p:sldId id="300" r:id="rId35"/>
    <p:sldId id="298" r:id="rId36"/>
    <p:sldId id="303" r:id="rId37"/>
    <p:sldId id="299" r:id="rId38"/>
    <p:sldId id="304" r:id="rId39"/>
    <p:sldId id="305" r:id="rId40"/>
    <p:sldId id="266" r:id="rId41"/>
    <p:sldId id="306" r:id="rId42"/>
    <p:sldId id="307" r:id="rId43"/>
    <p:sldId id="297" r:id="rId44"/>
    <p:sldId id="301" r:id="rId45"/>
    <p:sldId id="302" r:id="rId46"/>
    <p:sldId id="268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F8387EA-92A9-42A6-A62E-4EEEE1710A24}" type="datetimeFigureOut">
              <a:rPr lang="hu-HU"/>
              <a:pPr>
                <a:defRPr/>
              </a:pPr>
              <a:t>2013.12.03.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46CC9A6-AE02-4BA7-B05F-BB590E2B56B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0CE212-2CC5-4BD7-ADE8-B7138024D607}" type="slidenum">
              <a:rPr lang="hu-HU" smtClean="0"/>
              <a:pPr/>
              <a:t>34</a:t>
            </a:fld>
            <a:endParaRPr lang="hu-HU" smtClean="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E7F3DA-D39A-44A0-806D-6614B6C8700B}" type="slidenum">
              <a:rPr lang="hu-HU" smtClean="0"/>
              <a:pPr/>
              <a:t>35</a:t>
            </a:fld>
            <a:endParaRPr lang="hu-HU" smtClean="0"/>
          </a:p>
        </p:txBody>
      </p:sp>
      <p:sp>
        <p:nvSpPr>
          <p:cNvPr id="54275" name="Rectangle 2050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205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A7863A-C336-441C-88D9-611EC90B4AB6}" type="slidenum">
              <a:rPr lang="hu-HU" smtClean="0"/>
              <a:pPr/>
              <a:t>43</a:t>
            </a:fld>
            <a:endParaRPr lang="hu-HU" smtClean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FF49D6-13A3-400E-836E-98083F5F2477}" type="slidenum">
              <a:rPr lang="hu-HU" smtClean="0"/>
              <a:pPr/>
              <a:t>44</a:t>
            </a:fld>
            <a:endParaRPr lang="hu-HU" smtClean="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6F353-686C-4BE7-89FC-478E30E2592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2A2BB-3F0A-4CAA-972A-7F75BC473C5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40B4E-4538-486A-929B-48D759F21F3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FCE2D-1AAF-4884-8DE4-9EE4B5EE0AA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81D42-893C-4400-820E-847B585B70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0C0F4-29C2-4196-A7FF-9EDF3C8B095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2814-A9FB-454C-B270-2DF8664CA5C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552A5-0162-48FE-84F1-54C9EB2BD2D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D143A-4A39-470B-9AEE-4E4DC0CEFDA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70ADD-18D5-4938-B15D-AF111464364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EA3C6-7E4E-430E-A46A-E1179F52AEB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FEF07EC-96DA-453B-B54A-FF2ED88749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0" r:id="rId2"/>
    <p:sldLayoutId id="2147483759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60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gnagy@burda.hu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mtClean="0"/>
              <a:t>Alapfogalmak</a:t>
            </a:r>
          </a:p>
        </p:txBody>
      </p:sp>
      <p:sp>
        <p:nvSpPr>
          <p:cNvPr id="512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u="sng" smtClean="0"/>
              <a:t>Adatvédelem</a:t>
            </a:r>
            <a:r>
              <a:rPr lang="hu-HU" smtClean="0"/>
              <a:t>: a személyes adatokat védi attól, hogy azokat illetéktelen személyek megismerjék, vagy megváltoztassák. </a:t>
            </a:r>
          </a:p>
          <a:p>
            <a:pPr eaLnBrk="1" hangingPunct="1"/>
            <a:r>
              <a:rPr lang="hu-HU" u="sng" smtClean="0"/>
              <a:t>Adatbiztonság</a:t>
            </a:r>
            <a:r>
              <a:rPr lang="hu-HU" smtClean="0"/>
              <a:t>: az adatok és a programok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hu-HU" smtClean="0"/>
              <a:t>- műszaki eredetű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hu-HU" smtClean="0"/>
              <a:t>- hanyagságból eredő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hu-HU" smtClean="0"/>
              <a:t>- vagy célzatos</a:t>
            </a:r>
          </a:p>
          <a:p>
            <a:pPr eaLnBrk="1" hangingPunct="1">
              <a:buFont typeface="Wingdings 2" pitchFamily="18" charset="2"/>
              <a:buNone/>
            </a:pPr>
            <a:r>
              <a:rPr lang="hu-HU" smtClean="0"/>
              <a:t>	megváltoztatása vagy törlése ellen foganatosított védőintézkedések, illetéktelen hozzáféréssel szembeni védelem.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Számítógépes kártevők</a:t>
            </a:r>
          </a:p>
        </p:txBody>
      </p:sp>
      <p:sp>
        <p:nvSpPr>
          <p:cNvPr id="14339" name="Tartalom helye 2"/>
          <p:cNvSpPr>
            <a:spLocks noGrp="1"/>
          </p:cNvSpPr>
          <p:nvPr>
            <p:ph idx="1"/>
          </p:nvPr>
        </p:nvSpPr>
        <p:spPr>
          <a:xfrm>
            <a:off x="428625" y="2468563"/>
            <a:ext cx="8229600" cy="4389437"/>
          </a:xfrm>
        </p:spPr>
        <p:txBody>
          <a:bodyPr/>
          <a:lstStyle/>
          <a:p>
            <a:pPr algn="just" eaLnBrk="1" hangingPunct="1"/>
            <a:r>
              <a:rPr lang="hu-HU" sz="3200" u="sng" smtClean="0"/>
              <a:t>Számítógépes kártevők: </a:t>
            </a:r>
            <a:r>
              <a:rPr lang="hu-HU" sz="3200" smtClean="0"/>
              <a:t>azok a programok, amelyeket azért készítettek, hogy  a számítógépek működését megzavarják, vagy lehetetlenné tegyék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071563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000" b="1" u="sng" dirty="0" smtClean="0"/>
              <a:t>Vírus:</a:t>
            </a:r>
            <a:r>
              <a:rPr lang="hu-HU" sz="3000" dirty="0" smtClean="0"/>
              <a:t> Nem más, mint programsorokba öntött</a:t>
            </a:r>
            <a:br>
              <a:rPr lang="hu-HU" sz="3000" dirty="0" smtClean="0"/>
            </a:br>
            <a:r>
              <a:rPr lang="hu-HU" sz="3000" dirty="0" smtClean="0"/>
              <a:t>           rosszindulat. Több szempont szerint</a:t>
            </a:r>
            <a:br>
              <a:rPr lang="hu-HU" sz="3000" dirty="0" smtClean="0"/>
            </a:br>
            <a:r>
              <a:rPr lang="hu-HU" sz="3000" dirty="0" smtClean="0"/>
              <a:t>           osztályozhatjuk őket: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2468563"/>
            <a:ext cx="8229600" cy="3960812"/>
          </a:xfrm>
        </p:spPr>
        <p:txBody>
          <a:bodyPr/>
          <a:lstStyle/>
          <a:p>
            <a:pPr eaLnBrk="1" hangingPunct="1"/>
            <a:r>
              <a:rPr lang="hu-HU" sz="2400" smtClean="0"/>
              <a:t>Vírusprogramok</a:t>
            </a:r>
          </a:p>
          <a:p>
            <a:pPr eaLnBrk="1" hangingPunct="1"/>
            <a:r>
              <a:rPr lang="hu-HU" sz="2400" smtClean="0"/>
              <a:t>Vírusgenerátorok</a:t>
            </a:r>
          </a:p>
          <a:p>
            <a:pPr eaLnBrk="1" hangingPunct="1"/>
            <a:r>
              <a:rPr lang="hu-HU" sz="2400" smtClean="0"/>
              <a:t>Trójai programok</a:t>
            </a:r>
          </a:p>
          <a:p>
            <a:pPr eaLnBrk="1" hangingPunct="1"/>
            <a:r>
              <a:rPr lang="hu-HU" sz="2400" smtClean="0"/>
              <a:t>Programférgek</a:t>
            </a:r>
          </a:p>
          <a:p>
            <a:pPr eaLnBrk="1" hangingPunct="1"/>
            <a:r>
              <a:rPr lang="hu-HU" sz="2400" smtClean="0"/>
              <a:t>Logikai bombák</a:t>
            </a:r>
          </a:p>
          <a:p>
            <a:pPr eaLnBrk="1" hangingPunct="1"/>
            <a:r>
              <a:rPr lang="hu-HU" sz="2400" smtClean="0"/>
              <a:t>Hátsó ajtók, kiskapuk és csapdák</a:t>
            </a:r>
          </a:p>
          <a:p>
            <a:pPr eaLnBrk="1" hangingPunct="1"/>
            <a:r>
              <a:rPr lang="hu-HU" sz="2400" smtClean="0"/>
              <a:t>Baktériumok és nyulak</a:t>
            </a:r>
          </a:p>
        </p:txBody>
      </p:sp>
      <p:pic>
        <p:nvPicPr>
          <p:cNvPr id="15364" name="Kép 5" descr="0114virus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1463" y="2000250"/>
            <a:ext cx="1928812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1. Vírusok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81200"/>
            <a:ext cx="8642350" cy="4616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200" smtClean="0"/>
              <a:t>A számítógépvírus olyan program, amely képes önmagát reprodukálni, önmagában életképtelen és gyorsan terjed.</a:t>
            </a:r>
            <a:br>
              <a:rPr lang="hu-HU" sz="2200" smtClean="0"/>
            </a:br>
            <a:endParaRPr lang="hu-HU" sz="2200" smtClean="0"/>
          </a:p>
          <a:p>
            <a:pPr eaLnBrk="1" hangingPunct="1">
              <a:lnSpc>
                <a:spcPct val="90000"/>
              </a:lnSpc>
            </a:pPr>
            <a:r>
              <a:rPr lang="hu-HU" sz="2200" smtClean="0"/>
              <a:t>Több feltétel együttes teljesülése esetén minősíthető a program vírusnak: 1.Saját kód sokszorozásának</a:t>
            </a:r>
            <a:br>
              <a:rPr lang="hu-HU" sz="2200" smtClean="0"/>
            </a:br>
            <a:r>
              <a:rPr lang="hu-HU" sz="2200" smtClean="0"/>
              <a:t>                   képessége,</a:t>
            </a:r>
            <a:br>
              <a:rPr lang="hu-HU" sz="2200" smtClean="0"/>
            </a:br>
            <a:r>
              <a:rPr lang="hu-HU" sz="2200" smtClean="0"/>
              <a:t>                2.Rejtőzködés alkalmazása,</a:t>
            </a:r>
            <a:br>
              <a:rPr lang="hu-HU" sz="2200" smtClean="0"/>
            </a:br>
            <a:r>
              <a:rPr lang="hu-HU" sz="2200" smtClean="0"/>
              <a:t>                3.Adott feltételek teljesülésére való</a:t>
            </a:r>
            <a:br>
              <a:rPr lang="hu-HU" sz="2200" smtClean="0"/>
            </a:br>
            <a:r>
              <a:rPr lang="hu-HU" sz="2200" smtClean="0"/>
              <a:t>                   figyelés (lappangás pl. konkrét dátumig),</a:t>
            </a:r>
            <a:br>
              <a:rPr lang="hu-HU" sz="2200" smtClean="0"/>
            </a:br>
            <a:r>
              <a:rPr lang="hu-HU" sz="2200" smtClean="0"/>
              <a:t>                4.különböző mellékhatások megjelenése.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A vírusnak egy gazdához kell kapcsolódnia, abban az értelemben, hogy a gazda elindítása a vírus lefutását okozza. – van példa, hogy nincs szüksége gazdára, csak annak a jelenlétére</a:t>
            </a:r>
          </a:p>
          <a:p>
            <a:pPr eaLnBrk="1" hangingPunct="1">
              <a:lnSpc>
                <a:spcPct val="90000"/>
              </a:lnSpc>
            </a:pPr>
            <a:endParaRPr lang="hu-HU" sz="220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Vírusok</a:t>
            </a:r>
          </a:p>
        </p:txBody>
      </p:sp>
      <p:sp>
        <p:nvSpPr>
          <p:cNvPr id="1741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Hogyan jönnek létre a vírusok?</a:t>
            </a:r>
          </a:p>
          <a:p>
            <a:pPr eaLnBrk="1" hangingPunct="1"/>
            <a:r>
              <a:rPr lang="hu-HU" smtClean="0"/>
              <a:t>- rosszindulatú emberek írják károkozási céllal (pl. adatok tönkretétele, vagy a számítógépes munka megbénítása).</a:t>
            </a:r>
          </a:p>
          <a:p>
            <a:pPr eaLnBrk="1" hangingPunct="1"/>
            <a:r>
              <a:rPr lang="hu-HU" u="sng" smtClean="0"/>
              <a:t>Hacker: </a:t>
            </a:r>
            <a:r>
              <a:rPr lang="hu-HU" smtClean="0"/>
              <a:t>"Black-hat hacker"-nek nevezzük azokat a hackereket akik tudásukkal visszaélve jogosulatlanul számítógépbe illetve számítógéphálózatokba törnek be. Motivációja sokrétű lehet: pénzszerzés az adott információ birtoklása által avagy a puszta kíváncsiság</a:t>
            </a:r>
          </a:p>
          <a:p>
            <a:pPr eaLnBrk="1" hangingPunct="1"/>
            <a:endParaRPr lang="hu-H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Vírusok</a:t>
            </a: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Kik foglalkoznak vírusokkal?</a:t>
            </a:r>
          </a:p>
          <a:p>
            <a:pPr eaLnBrk="1" hangingPunct="1"/>
            <a:r>
              <a:rPr lang="hu-HU" smtClean="0"/>
              <a:t>- katonai laboratóriumok</a:t>
            </a:r>
          </a:p>
          <a:p>
            <a:pPr eaLnBrk="1" hangingPunct="1"/>
            <a:r>
              <a:rPr lang="hu-HU" smtClean="0"/>
              <a:t>- vírusirtó klubok</a:t>
            </a:r>
          </a:p>
          <a:p>
            <a:pPr eaLnBrk="1" hangingPunct="1"/>
            <a:r>
              <a:rPr lang="hu-HU" smtClean="0"/>
              <a:t>- számítógépes „terroristák”</a:t>
            </a:r>
          </a:p>
          <a:p>
            <a:pPr eaLnBrk="1" hangingPunct="1"/>
            <a:r>
              <a:rPr lang="hu-HU" smtClean="0"/>
              <a:t>- bosszúálló emberek</a:t>
            </a:r>
          </a:p>
          <a:p>
            <a:pPr eaLnBrk="1" hangingPunct="1"/>
            <a:r>
              <a:rPr lang="hu-HU" smtClean="0"/>
              <a:t>- antivírus-fejlesztő szakemberek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Vírusok terjedése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sz="3600" dirty="0" smtClean="0"/>
              <a:t>Hogyan terjednek?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sz="3600" dirty="0" smtClean="0"/>
              <a:t>- hálózatról letöltött programokkal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sz="3600" dirty="0" smtClean="0"/>
              <a:t>- illegálisan másolt szoftverekkel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sz="3600" dirty="0" smtClean="0"/>
              <a:t>- ismerősöktől kapott számítógépes játékokkal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sz="3600" dirty="0" smtClean="0"/>
              <a:t>- e-mailben csatolt fájlként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sz="3600" dirty="0" smtClean="0"/>
              <a:t>- munkatársak ellenőrizetlen adathordozóiról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sz="3600" dirty="0" smtClean="0"/>
              <a:t>- szoftverkereskedőtől vásárolt programokon keresztül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sz="3600" dirty="0" smtClean="0"/>
              <a:t>- meghajtóban felejtett lemezek révén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sz="3600" dirty="0" smtClean="0"/>
              <a:t>- állásából eltávolított, bosszúálló munkatársak révén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sz="3600" dirty="0" smtClean="0"/>
              <a:t>- szervizelést végző személyzet által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u-HU" sz="3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u-HU" sz="32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Vírusfertőzést kiváltó okok</a:t>
            </a:r>
          </a:p>
        </p:txBody>
      </p:sp>
      <p:sp>
        <p:nvSpPr>
          <p:cNvPr id="20483" name="Tartalom helye 2"/>
          <p:cNvSpPr>
            <a:spLocks noGrp="1"/>
          </p:cNvSpPr>
          <p:nvPr>
            <p:ph idx="1"/>
          </p:nvPr>
        </p:nvSpPr>
        <p:spPr>
          <a:xfrm>
            <a:off x="357188" y="2468563"/>
            <a:ext cx="8229600" cy="4389437"/>
          </a:xfrm>
        </p:spPr>
        <p:txBody>
          <a:bodyPr/>
          <a:lstStyle/>
          <a:p>
            <a:pPr eaLnBrk="1" hangingPunct="1"/>
            <a:r>
              <a:rPr lang="hu-HU" sz="2800" smtClean="0"/>
              <a:t>- felhasználó hiányos ismeretei</a:t>
            </a:r>
          </a:p>
          <a:p>
            <a:pPr eaLnBrk="1" hangingPunct="1"/>
            <a:r>
              <a:rPr lang="hu-HU" sz="2800" smtClean="0"/>
              <a:t>- hiányzó és/vagy nem megfelelő biztonsági ellenőrzések, intézkedések</a:t>
            </a:r>
          </a:p>
          <a:p>
            <a:pPr eaLnBrk="1" hangingPunct="1"/>
            <a:r>
              <a:rPr lang="hu-HU" sz="2800" smtClean="0"/>
              <a:t>- jogosulatlan gépfelhasználások</a:t>
            </a:r>
          </a:p>
          <a:p>
            <a:pPr eaLnBrk="1" hangingPunct="1"/>
            <a:r>
              <a:rPr lang="hu-HU" sz="2800" smtClean="0"/>
              <a:t>- hálózatok veszélyeztetettsége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143000"/>
          </a:xfrm>
        </p:spPr>
        <p:txBody>
          <a:bodyPr/>
          <a:lstStyle/>
          <a:p>
            <a:pPr eaLnBrk="1" hangingPunct="1"/>
            <a:r>
              <a:rPr lang="hu-HU" smtClean="0"/>
              <a:t>Vírusfertőzés jelei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5143500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- meglepő vagy lassuló hardverműködés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- a számítógép gyakori és minden ok nélküli indulása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- a számítógép rendellenes viselkedése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- az eddig stabilan működő programok lefagyása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- a programok beállítása hirtelen megváltozik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- a memória méretének megváltozása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- indokolatlanul felszaporodik a merevlemezhez való fordulás száma és ideje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 - hirtelen, minden ok nélkül megváltozik a programok hossza, létrehozási dátuma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- szokatlan, ismeretlen szövegek, fájlok megjelenése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- állományok eltűnése és gyakori megsérülése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- nehezen vagy egyáltalán nem lehet menteni</a:t>
            </a:r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Vírusok működése</a:t>
            </a:r>
          </a:p>
        </p:txBody>
      </p:sp>
      <p:sp>
        <p:nvSpPr>
          <p:cNvPr id="2253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z="3200" smtClean="0"/>
              <a:t>Hogyan működnek? (3 részből állnak)</a:t>
            </a:r>
          </a:p>
          <a:p>
            <a:pPr eaLnBrk="1" hangingPunct="1"/>
            <a:r>
              <a:rPr lang="hu-HU" sz="3200" smtClean="0"/>
              <a:t>- </a:t>
            </a:r>
            <a:r>
              <a:rPr lang="hu-HU" sz="3200" u="sng" smtClean="0"/>
              <a:t>reprodukciós szint</a:t>
            </a:r>
            <a:r>
              <a:rPr lang="hu-HU" sz="3200" smtClean="0"/>
              <a:t>: fertőzhető célpont keresése</a:t>
            </a:r>
          </a:p>
          <a:p>
            <a:pPr eaLnBrk="1" hangingPunct="1"/>
            <a:r>
              <a:rPr lang="hu-HU" sz="3200" smtClean="0"/>
              <a:t>- </a:t>
            </a:r>
            <a:r>
              <a:rPr lang="hu-HU" sz="3200" u="sng" smtClean="0"/>
              <a:t>aktivizálódási feltételt ellenőrző rutin</a:t>
            </a:r>
            <a:r>
              <a:rPr lang="hu-HU" sz="3200" smtClean="0"/>
              <a:t>: valamilyen feltétel teljesült-e</a:t>
            </a:r>
          </a:p>
          <a:p>
            <a:pPr eaLnBrk="1" hangingPunct="1"/>
            <a:r>
              <a:rPr lang="hu-HU" sz="3200" smtClean="0"/>
              <a:t>- </a:t>
            </a:r>
            <a:r>
              <a:rPr lang="hu-HU" sz="3200" u="sng" smtClean="0"/>
              <a:t>objektív rutin:</a:t>
            </a:r>
            <a:r>
              <a:rPr lang="hu-HU" sz="3200" smtClean="0"/>
              <a:t> romboló utasítássor aktivizálása</a:t>
            </a:r>
          </a:p>
          <a:p>
            <a:pPr eaLnBrk="1" hangingPunct="1"/>
            <a:endParaRPr lang="hu-HU" sz="32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Vírusok támadási területei</a:t>
            </a:r>
          </a:p>
        </p:txBody>
      </p:sp>
      <p:sp>
        <p:nvSpPr>
          <p:cNvPr id="2355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z="2800" smtClean="0"/>
              <a:t>Korábban: hardverkomponenseket károsító vírusok domináltak</a:t>
            </a:r>
          </a:p>
          <a:p>
            <a:pPr eaLnBrk="1" hangingPunct="1"/>
            <a:r>
              <a:rPr lang="hu-HU" sz="2800" smtClean="0"/>
              <a:t>Ma: 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 - </a:t>
            </a:r>
            <a:r>
              <a:rPr lang="hu-HU" sz="2800" u="sng" smtClean="0"/>
              <a:t>makrovírusok (Word)</a:t>
            </a:r>
            <a:r>
              <a:rPr lang="hu-HU" sz="2800" smtClean="0"/>
              <a:t>: új fejezetet nyitottak a vírusok terjedésében. A fertőzés időpontja után minden új dokumentum és megnyitott régi dokumentum is vírusos lesz.</a:t>
            </a:r>
          </a:p>
          <a:p>
            <a:pPr eaLnBrk="1" hangingPunct="1"/>
            <a:r>
              <a:rPr lang="hu-HU" sz="2800" smtClean="0"/>
              <a:t>- internetezést bénító</a:t>
            </a:r>
          </a:p>
          <a:p>
            <a:pPr eaLnBrk="1" hangingPunct="1"/>
            <a:r>
              <a:rPr lang="hu-HU" sz="2800" smtClean="0"/>
              <a:t>- illegális támogatást támogató vírusok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Alapfogalmak</a:t>
            </a: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u="sng" smtClean="0"/>
              <a:t>A legfontosabb veszélyforrások</a:t>
            </a:r>
            <a:r>
              <a:rPr lang="hu-HU" smtClean="0"/>
              <a:t>:</a:t>
            </a:r>
          </a:p>
          <a:p>
            <a:pPr eaLnBrk="1" hangingPunct="1"/>
            <a:r>
              <a:rPr lang="hu-HU" smtClean="0"/>
              <a:t>- illetéktelen hozzáférés</a:t>
            </a:r>
          </a:p>
          <a:p>
            <a:pPr eaLnBrk="1" hangingPunct="1"/>
            <a:r>
              <a:rPr lang="hu-HU" smtClean="0"/>
              <a:t>- a számítógép vagy az adathordozók megsérülése, meghibásodása</a:t>
            </a:r>
          </a:p>
          <a:p>
            <a:pPr eaLnBrk="1" hangingPunct="1"/>
            <a:r>
              <a:rPr lang="hu-HU" smtClean="0"/>
              <a:t>- vírusok</a:t>
            </a:r>
          </a:p>
          <a:p>
            <a:pPr eaLnBrk="1" hangingPunct="1"/>
            <a:r>
              <a:rPr lang="hu-HU" smtClean="0"/>
              <a:t>- túlfeszültség, áramszünet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Vírusok osztályozása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sz="3500" i="1" u="sng" dirty="0" smtClean="0"/>
              <a:t>1. fertőzés célpontja szerint: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err="1" smtClean="0"/>
              <a:t>-</a:t>
            </a:r>
            <a:r>
              <a:rPr lang="hu-HU" u="sng" dirty="0" err="1" smtClean="0"/>
              <a:t>boot</a:t>
            </a:r>
            <a:r>
              <a:rPr lang="hu-HU" u="sng" dirty="0" smtClean="0"/>
              <a:t> szektor és/vagy partíciós tábla vírusok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- </a:t>
            </a:r>
            <a:r>
              <a:rPr lang="hu-HU" u="sng" dirty="0" smtClean="0"/>
              <a:t>programvírusok</a:t>
            </a:r>
            <a:r>
              <a:rPr lang="hu-HU" dirty="0" smtClean="0"/>
              <a:t>: végrehajtható fájlokat fertőzik (rendszerfájlok; közvetlenül futatható fájok pl. </a:t>
            </a:r>
            <a:r>
              <a:rPr lang="hu-HU" dirty="0" err="1" smtClean="0"/>
              <a:t>com</a:t>
            </a:r>
            <a:r>
              <a:rPr lang="hu-HU" dirty="0" smtClean="0"/>
              <a:t>, </a:t>
            </a:r>
            <a:r>
              <a:rPr lang="hu-HU" dirty="0" err="1" smtClean="0"/>
              <a:t>bant</a:t>
            </a:r>
            <a:r>
              <a:rPr lang="hu-HU" dirty="0" smtClean="0"/>
              <a:t>, </a:t>
            </a:r>
            <a:r>
              <a:rPr lang="hu-HU" dirty="0" err="1" smtClean="0"/>
              <a:t>exe</a:t>
            </a:r>
            <a:r>
              <a:rPr lang="hu-HU" dirty="0" smtClean="0"/>
              <a:t>; eszközmeghajtók pl. </a:t>
            </a:r>
            <a:r>
              <a:rPr lang="hu-HU" dirty="0" err="1" smtClean="0"/>
              <a:t>sys</a:t>
            </a:r>
            <a:r>
              <a:rPr lang="hu-HU" dirty="0" smtClean="0"/>
              <a:t>;  programrészek pl. </a:t>
            </a:r>
            <a:r>
              <a:rPr lang="hu-HU" dirty="0" err="1" smtClean="0"/>
              <a:t>obv</a:t>
            </a:r>
            <a:r>
              <a:rPr lang="hu-HU" dirty="0" smtClean="0"/>
              <a:t>, </a:t>
            </a:r>
            <a:r>
              <a:rPr lang="hu-HU" dirty="0" err="1" smtClean="0"/>
              <a:t>obl</a:t>
            </a:r>
            <a:r>
              <a:rPr lang="hu-HU" dirty="0" smtClean="0"/>
              <a:t>).  A szaporodás szerint lehet: hozzáfűző, felülíró, </a:t>
            </a:r>
            <a:r>
              <a:rPr lang="hu-HU" dirty="0" err="1" smtClean="0"/>
              <a:t>beszűró</a:t>
            </a:r>
            <a:r>
              <a:rPr lang="hu-HU" dirty="0" smtClean="0"/>
              <a:t>, hibrid.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u="sng" dirty="0" err="1" smtClean="0"/>
              <a:t>Makróvírusok</a:t>
            </a:r>
            <a:r>
              <a:rPr lang="hu-HU" u="sng" dirty="0" smtClean="0"/>
              <a:t>: </a:t>
            </a:r>
            <a:r>
              <a:rPr lang="hu-HU" dirty="0" smtClean="0"/>
              <a:t>makrókat tartalmazó fájlokba beépülő vírusok (pl. e-mail mellékletben lévő </a:t>
            </a:r>
            <a:r>
              <a:rPr lang="hu-HU" dirty="0" err="1" smtClean="0"/>
              <a:t>excel</a:t>
            </a:r>
            <a:r>
              <a:rPr lang="hu-HU" dirty="0" smtClean="0"/>
              <a:t>, </a:t>
            </a:r>
            <a:r>
              <a:rPr lang="hu-HU" dirty="0" err="1" smtClean="0"/>
              <a:t>word</a:t>
            </a:r>
            <a:r>
              <a:rPr lang="hu-HU" dirty="0" smtClean="0"/>
              <a:t> állományok)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u="sng" dirty="0" smtClean="0"/>
              <a:t>Hibrid vírusok</a:t>
            </a:r>
            <a:r>
              <a:rPr lang="hu-HU" dirty="0" smtClean="0"/>
              <a:t>: egyszerre képesek boot-, program-, illetve </a:t>
            </a:r>
            <a:r>
              <a:rPr lang="hu-HU" dirty="0" err="1" smtClean="0"/>
              <a:t>makrovírusként</a:t>
            </a:r>
            <a:r>
              <a:rPr lang="hu-HU" dirty="0" smtClean="0"/>
              <a:t> működni.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sz="2800" dirty="0" smtClean="0"/>
              <a:t>Java, </a:t>
            </a:r>
            <a:r>
              <a:rPr lang="hu-HU" sz="2800" dirty="0" err="1" smtClean="0"/>
              <a:t>jscript</a:t>
            </a:r>
            <a:r>
              <a:rPr lang="hu-HU" sz="2800" dirty="0" smtClean="0"/>
              <a:t> és vb script vírusok – webes, e-mail vírusok (pl. 2000.március „I love </a:t>
            </a:r>
            <a:r>
              <a:rPr lang="hu-HU" sz="2800" dirty="0" err="1" smtClean="0"/>
              <a:t>You</a:t>
            </a:r>
            <a:r>
              <a:rPr lang="hu-HU" sz="2800" dirty="0" smtClean="0"/>
              <a:t>” </a:t>
            </a:r>
            <a:r>
              <a:rPr lang="hu-HU" sz="2800" dirty="0" err="1" smtClean="0"/>
              <a:t>vbs</a:t>
            </a:r>
            <a:r>
              <a:rPr lang="hu-HU" sz="2800" dirty="0" smtClean="0"/>
              <a:t> alapú vírus – a generált levélforgalom miatt állt le minden)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Vírusok osztályozása</a:t>
            </a:r>
          </a:p>
        </p:txBody>
      </p:sp>
      <p:sp>
        <p:nvSpPr>
          <p:cNvPr id="2560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hu-HU" sz="3200" i="1" u="sng" smtClean="0"/>
              <a:t>2. az objektív rutin szerint:</a:t>
            </a:r>
          </a:p>
          <a:p>
            <a:pPr eaLnBrk="1" hangingPunct="1"/>
            <a:r>
              <a:rPr lang="hu-HU" smtClean="0"/>
              <a:t>- nem romboló szándékú vírusok</a:t>
            </a:r>
          </a:p>
          <a:p>
            <a:pPr eaLnBrk="1" hangingPunct="1"/>
            <a:r>
              <a:rPr lang="hu-HU" smtClean="0"/>
              <a:t>- romboló szándékú vírusok:</a:t>
            </a:r>
          </a:p>
          <a:p>
            <a:pPr lvl="1" eaLnBrk="1" hangingPunct="1"/>
            <a:r>
              <a:rPr lang="hu-HU" u="sng" smtClean="0"/>
              <a:t>szoftverromboló </a:t>
            </a:r>
            <a:r>
              <a:rPr lang="hu-HU" smtClean="0"/>
              <a:t>: alfajai csak a rombolás mértékében különböznek egymástól. Típusai: erőteljesen, részlegesen, szelektíven vagy véletlenszerűen rombolók.</a:t>
            </a:r>
          </a:p>
          <a:p>
            <a:pPr lvl="1" eaLnBrk="1" hangingPunct="1"/>
            <a:r>
              <a:rPr lang="hu-HU" u="sng" smtClean="0"/>
              <a:t>hardverromboló</a:t>
            </a:r>
            <a:r>
              <a:rPr lang="hu-HU" smtClean="0"/>
              <a:t>: ezek a legalattomosabbak, mert nehéz őket felderíteni és eltávolítani.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Vírusok osztályozása</a:t>
            </a:r>
          </a:p>
        </p:txBody>
      </p:sp>
      <p:sp>
        <p:nvSpPr>
          <p:cNvPr id="2662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hu-HU" sz="3200" i="1" u="sng" smtClean="0"/>
              <a:t>3. A memóriába való betöltődés szerint</a:t>
            </a:r>
          </a:p>
          <a:p>
            <a:pPr eaLnBrk="1" hangingPunct="1"/>
            <a:r>
              <a:rPr lang="hu-HU" smtClean="0"/>
              <a:t>- </a:t>
            </a:r>
            <a:r>
              <a:rPr lang="hu-HU" u="sng" smtClean="0"/>
              <a:t>rezidens vírusok: </a:t>
            </a:r>
          </a:p>
          <a:p>
            <a:pPr lvl="1" eaLnBrk="1" hangingPunct="1"/>
            <a:r>
              <a:rPr lang="hu-HU" smtClean="0"/>
              <a:t>a vírus kódja bekerül a memóriába</a:t>
            </a:r>
          </a:p>
          <a:p>
            <a:pPr lvl="1" eaLnBrk="1" hangingPunct="1"/>
            <a:r>
              <a:rPr lang="hu-HU" smtClean="0"/>
              <a:t>egészen addig fertőz, amíg a rendszert újra nem indítjuk -&gt; ki kell venni a memóriából</a:t>
            </a:r>
          </a:p>
          <a:p>
            <a:pPr eaLnBrk="1" hangingPunct="1"/>
            <a:r>
              <a:rPr lang="hu-HU" smtClean="0"/>
              <a:t>- </a:t>
            </a:r>
            <a:r>
              <a:rPr lang="hu-HU" u="sng" smtClean="0"/>
              <a:t>nem rezidens (tranziens) vírusok:</a:t>
            </a:r>
          </a:p>
          <a:p>
            <a:pPr lvl="1" eaLnBrk="1" hangingPunct="1"/>
            <a:r>
              <a:rPr lang="hu-HU" smtClean="0"/>
              <a:t>csak a fertőzött program végrehajtódásának idejére kerül a memóriába</a:t>
            </a:r>
          </a:p>
          <a:p>
            <a:pPr lvl="1" eaLnBrk="1" hangingPunct="1"/>
            <a:r>
              <a:rPr lang="hu-HU" smtClean="0"/>
              <a:t>tipikus fájlvírusok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Vírusok osztályozása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u-HU" sz="3200" i="1" u="sng" dirty="0" smtClean="0"/>
              <a:t>4. generáció szerint: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- </a:t>
            </a:r>
            <a:r>
              <a:rPr lang="hu-HU" u="sng" dirty="0" smtClean="0"/>
              <a:t>első generációs vírusok</a:t>
            </a:r>
            <a:r>
              <a:rPr lang="hu-HU" dirty="0" smtClean="0"/>
              <a:t>: az első vírusok, amelyek számítógépen szaporodtak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- </a:t>
            </a:r>
            <a:r>
              <a:rPr lang="hu-HU" u="sng" dirty="0" smtClean="0"/>
              <a:t>lopakodó (</a:t>
            </a:r>
            <a:r>
              <a:rPr lang="hu-HU" u="sng" dirty="0" err="1" smtClean="0"/>
              <a:t>stealth</a:t>
            </a:r>
            <a:r>
              <a:rPr lang="hu-HU" u="sng" dirty="0" smtClean="0"/>
              <a:t>) vírusok</a:t>
            </a:r>
            <a:r>
              <a:rPr lang="hu-HU" dirty="0" smtClean="0"/>
              <a:t>: a fertőzés során bekövetkezett változásokat elrejtik pl. egy boot vírus ami a partíciós táblát manipulálja – így abban minden helyesnek tűnik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- </a:t>
            </a:r>
            <a:r>
              <a:rPr lang="hu-HU" u="sng" dirty="0" err="1" smtClean="0"/>
              <a:t>poliform</a:t>
            </a:r>
            <a:r>
              <a:rPr lang="hu-HU" u="sng" dirty="0" smtClean="0"/>
              <a:t> (mutációs) vírusok: </a:t>
            </a:r>
            <a:r>
              <a:rPr lang="hu-HU" dirty="0" smtClean="0"/>
              <a:t>a vírus átírja magát, véletlenszerűen előállított változattal (változó kódolás)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- </a:t>
            </a:r>
            <a:r>
              <a:rPr lang="hu-HU" u="sng" dirty="0" smtClean="0"/>
              <a:t>FAT és CEB vírusok: </a:t>
            </a:r>
            <a:r>
              <a:rPr lang="hu-HU" dirty="0" smtClean="0"/>
              <a:t>egy új generáció tagjai, trükkös módszereket alkalmaznak.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- </a:t>
            </a:r>
            <a:r>
              <a:rPr lang="hu-HU" u="sng" dirty="0" err="1" smtClean="0"/>
              <a:t>makrovírusok</a:t>
            </a:r>
            <a:endParaRPr lang="hu-HU" u="sng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Vírusok osztályozása</a:t>
            </a:r>
          </a:p>
        </p:txBody>
      </p:sp>
      <p:sp>
        <p:nvSpPr>
          <p:cNvPr id="2867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hu-HU" sz="3200" i="1" u="sng" smtClean="0"/>
              <a:t>5. A szaporodás sebessége szerint:</a:t>
            </a:r>
          </a:p>
          <a:p>
            <a:pPr eaLnBrk="1" hangingPunct="1"/>
            <a:r>
              <a:rPr lang="hu-HU" smtClean="0"/>
              <a:t>- </a:t>
            </a:r>
            <a:r>
              <a:rPr lang="hu-HU" u="sng" smtClean="0"/>
              <a:t>lassú fertőző vírusok: </a:t>
            </a:r>
            <a:r>
              <a:rPr lang="hu-HU" smtClean="0"/>
              <a:t>elsősorban nem rezidens vírusok ilyenek; a rezidensek közül csak azok, amelyek csak az elindított programokat támadják meg.</a:t>
            </a:r>
          </a:p>
          <a:p>
            <a:pPr eaLnBrk="1" hangingPunct="1"/>
            <a:r>
              <a:rPr lang="hu-HU" smtClean="0"/>
              <a:t>- </a:t>
            </a:r>
            <a:r>
              <a:rPr lang="hu-HU" u="sng" smtClean="0"/>
              <a:t>gyors fertőző vírusok: </a:t>
            </a:r>
            <a:r>
              <a:rPr lang="hu-HU" smtClean="0"/>
              <a:t>ezek aktívak a memóriában -&gt; rezidensek; nemcsak az elindított programokat fertőzik meg, hanem más programokat is egyidejűleg.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Vírusok osztályozása</a:t>
            </a:r>
          </a:p>
        </p:txBody>
      </p:sp>
      <p:sp>
        <p:nvSpPr>
          <p:cNvPr id="2969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hu-HU" sz="3200" i="1" u="sng" smtClean="0"/>
              <a:t>6. visszafejthetőség szerint:</a:t>
            </a:r>
          </a:p>
          <a:p>
            <a:pPr eaLnBrk="1" hangingPunct="1"/>
            <a:r>
              <a:rPr lang="hu-HU" smtClean="0"/>
              <a:t>- </a:t>
            </a:r>
            <a:r>
              <a:rPr lang="hu-HU" u="sng" smtClean="0"/>
              <a:t>könnyen visszafejthető (nem ellenálló) vírusok </a:t>
            </a:r>
            <a:r>
              <a:rPr lang="hu-HU" smtClean="0"/>
              <a:t>pl. elsőgenerációs és bináris vírusok.</a:t>
            </a:r>
          </a:p>
          <a:p>
            <a:pPr eaLnBrk="1" hangingPunct="1"/>
            <a:r>
              <a:rPr lang="hu-HU" smtClean="0"/>
              <a:t>- </a:t>
            </a:r>
            <a:r>
              <a:rPr lang="hu-HU" u="sng" smtClean="0"/>
              <a:t>nyomonkövetéskor billentyűzetet letiltó vírusok: </a:t>
            </a:r>
            <a:r>
              <a:rPr lang="hu-HU" smtClean="0"/>
              <a:t>visszafejtéskor átveszi a „hatalmat” a gép felett</a:t>
            </a:r>
          </a:p>
          <a:p>
            <a:pPr eaLnBrk="1" hangingPunct="1"/>
            <a:r>
              <a:rPr lang="hu-HU" smtClean="0"/>
              <a:t>- </a:t>
            </a:r>
            <a:r>
              <a:rPr lang="hu-HU" u="sng" smtClean="0"/>
              <a:t>víruskódot titkosító vírusok</a:t>
            </a:r>
            <a:r>
              <a:rPr lang="hu-HU" smtClean="0"/>
              <a:t>: saját kódjának nagy részét mindig titkosítja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Vírusok osztályozása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hu-HU" sz="2800" i="1" u="sng" smtClean="0"/>
              <a:t>7. kártétel szerint</a:t>
            </a:r>
          </a:p>
          <a:p>
            <a:pPr eaLnBrk="1" hangingPunct="1"/>
            <a:r>
              <a:rPr lang="hu-HU" smtClean="0"/>
              <a:t>Destruktív:</a:t>
            </a:r>
          </a:p>
          <a:p>
            <a:pPr lvl="2" eaLnBrk="1" hangingPunct="1"/>
            <a:r>
              <a:rPr lang="hu-HU" smtClean="0"/>
              <a:t>hardware tönkretétele (HDD, FDD)</a:t>
            </a:r>
          </a:p>
          <a:p>
            <a:pPr lvl="2" eaLnBrk="1" hangingPunct="1"/>
            <a:r>
              <a:rPr lang="hu-HU" smtClean="0"/>
              <a:t>tárolt anyagok törlése, lemezek formázása</a:t>
            </a:r>
          </a:p>
          <a:p>
            <a:pPr lvl="2" eaLnBrk="1" hangingPunct="1"/>
            <a:r>
              <a:rPr lang="hu-HU" smtClean="0"/>
              <a:t>adatok összekeverése (pl. I love You)</a:t>
            </a:r>
          </a:p>
          <a:p>
            <a:pPr lvl="2" eaLnBrk="1" hangingPunct="1"/>
            <a:r>
              <a:rPr lang="hu-HU" smtClean="0"/>
              <a:t>Partíciós tábla manipulálása (pl. One half)</a:t>
            </a:r>
          </a:p>
          <a:p>
            <a:pPr eaLnBrk="1" hangingPunct="1"/>
            <a:r>
              <a:rPr lang="hu-HU" smtClean="0"/>
              <a:t>„Nem destruktív”</a:t>
            </a:r>
          </a:p>
          <a:p>
            <a:pPr lvl="2" eaLnBrk="1" hangingPunct="1"/>
            <a:r>
              <a:rPr lang="hu-HU" smtClean="0"/>
              <a:t>Számítógép lekapcsolása (pl. Sasser) – szerverek!</a:t>
            </a:r>
          </a:p>
          <a:p>
            <a:pPr lvl="2" eaLnBrk="1" hangingPunct="1"/>
            <a:r>
              <a:rPr lang="hu-HU" smtClean="0"/>
              <a:t>régen: potyogtatós vírus, cookie vírus, Yankee doodle..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2. Vírusgenerátorok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mtClean="0"/>
              <a:t>Vírusok mellett egyre többet hallani a vírusgyártó automatákról. Ezekkel ezerszámra lehet új vírusokat létrehozni.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A legelső próbálkozás a VCS (Virus Constraction Set) volt, amely olyan vírusokat készített, melyek kódjaikban nem különböztek jelentősen egymástól, a config.sys-t és az autoexec.bat-ot tették tönkre.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3. Trójai vírusok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hu-HU" sz="2700" smtClean="0"/>
              <a:t>Nevüket a görög mondában szereplő trójai falóról kapták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sz="2700" smtClean="0"/>
              <a:t>Járulékos funkciókat fűznek egy programhoz, maguk csak álcázásra szolgálnak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sz="2700" smtClean="0"/>
              <a:t>Nehéz felismerni őket,mert gyakran egy közismert program mögé rejtőznek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sz="2700" smtClean="0"/>
              <a:t>Abban különböznek a vírusoktól, hogy nem tartalmaznak szaporító rutint a kódjukban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sz="2700" smtClean="0"/>
              <a:t>Gyakran védelmi célból hozzák létre a fejlesztők</a:t>
            </a:r>
          </a:p>
        </p:txBody>
      </p:sp>
      <p:pic>
        <p:nvPicPr>
          <p:cNvPr id="32772" name="Kép 5" descr="viru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0"/>
            <a:ext cx="2452687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666750"/>
            <a:ext cx="7772400" cy="61912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hu-H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3.1. Egy másik fajtája a trójai vírusoknak,</a:t>
            </a:r>
            <a:br>
              <a:rPr lang="hu-H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hu-H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a hálózatot felderítő programok.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hu-HU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Ha nincs semmiféle vagy elegendő joga a felhasználónak egy hálózathoz, akkor beépíthet olyan rutint a számítógépébe, amely figyeli, hogy milyen jelszóval jelentkezik be valaki, majd ezt az információt egy számára hozzáférhető állományba menti =&gt; ezek után már hozzáférhetőek a felhasználó adatai.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Illetéktelen hozzáférés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számítógépen tárolt adatokhoz olyanok is hozzáférhetnek, akiknek ehhez semmi közük nincs (pl. bekapcsolva hagyott gép), nincs joguk (pl. rosszul meghatározott jogkörök).</a:t>
            </a:r>
          </a:p>
          <a:p>
            <a:pPr eaLnBrk="1" hangingPunct="1"/>
            <a:r>
              <a:rPr lang="hu-HU" u="sng" smtClean="0"/>
              <a:t>A legfontosabb betartandó szabályok: </a:t>
            </a:r>
          </a:p>
          <a:p>
            <a:pPr eaLnBrk="1" hangingPunct="1"/>
            <a:r>
              <a:rPr lang="hu-HU" smtClean="0"/>
              <a:t>- ne engedjünk illetéktelent a számítógépünk közelébe (tartsuk zárható helyen és tároljuk el az eszközöket)</a:t>
            </a:r>
          </a:p>
          <a:p>
            <a:pPr eaLnBrk="1" hangingPunct="1"/>
            <a:r>
              <a:rPr lang="hu-HU" smtClean="0"/>
              <a:t>- hálózati munka esetén figyeljünk a hozzáférési jogokra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3. Programférgek (Worms)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hu-HU" sz="2400" smtClean="0"/>
              <a:t>A programférgek olyan programok, amelyek önmagukban is futóképesek, és gépről gépre vándorolnak egy számítógépes hálózaton keresztül.</a:t>
            </a:r>
          </a:p>
          <a:p>
            <a:pPr algn="just" eaLnBrk="1" hangingPunct="1">
              <a:lnSpc>
                <a:spcPct val="80000"/>
              </a:lnSpc>
            </a:pPr>
            <a:r>
              <a:rPr lang="hu-HU" sz="2400" smtClean="0"/>
              <a:t>Programférget meglehetősen nehéz írni, viszont jelenlétével rengeteg kárt tud okozni</a:t>
            </a:r>
          </a:p>
          <a:p>
            <a:pPr algn="just" eaLnBrk="1" hangingPunct="1">
              <a:lnSpc>
                <a:spcPct val="80000"/>
              </a:lnSpc>
            </a:pPr>
            <a:r>
              <a:rPr lang="hu-HU" sz="2400" smtClean="0"/>
              <a:t>A férgek hatása egyszerű fájlbővülés, csökkenti a tárolókapacitást</a:t>
            </a:r>
          </a:p>
          <a:p>
            <a:pPr algn="just" eaLnBrk="1" hangingPunct="1">
              <a:lnSpc>
                <a:spcPct val="80000"/>
              </a:lnSpc>
            </a:pPr>
            <a:r>
              <a:rPr lang="hu-HU" sz="2400" smtClean="0"/>
              <a:t>Híres féreg volt a </a:t>
            </a:r>
            <a:r>
              <a:rPr lang="hu-HU" sz="2400" i="1" smtClean="0"/>
              <a:t>Christmas Tree, </a:t>
            </a:r>
            <a:r>
              <a:rPr lang="hu-HU" sz="2400" smtClean="0"/>
              <a:t>ami az IBM hálózatán terjedt el.</a:t>
            </a:r>
          </a:p>
          <a:p>
            <a:pPr algn="just" eaLnBrk="1" hangingPunct="1">
              <a:lnSpc>
                <a:spcPct val="80000"/>
              </a:lnSpc>
            </a:pPr>
            <a:r>
              <a:rPr lang="hu-HU" sz="2400" smtClean="0"/>
              <a:t>Az új generációs programférgek már romboló rutinokat is tartalmaznak – jó példa erre a 2003. május 3.-án elszabadult „I Love You” névre hallgató levélféreg.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4. Logikai bombák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58825" y="2174875"/>
            <a:ext cx="7845425" cy="366871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hu-HU" sz="2700" smtClean="0"/>
              <a:t>Bizonyos ideig megbújnak az általunk használt szoftverekben és egy adott feltétel teljesülésére elszabadulnak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sz="2700" smtClean="0"/>
              <a:t>Logikai bombákat általában szoftverfejlesztők ágyaznak be a programokba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sz="2700" smtClean="0"/>
              <a:t>Logikai bombák ellen a leghatékonyabb védekezés, ha a programokat ellenőrizzük telepítés előtt. (vagy időben kifizetjük a szoftverfejlesztőt </a:t>
            </a:r>
            <a:r>
              <a:rPr lang="hu-HU" sz="2700" smtClean="0">
                <a:sym typeface="Wingdings" pitchFamily="2" charset="2"/>
              </a:rPr>
              <a:t>)</a:t>
            </a:r>
            <a:endParaRPr lang="hu-HU" sz="270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153400" cy="1143000"/>
          </a:xfrm>
        </p:spPr>
        <p:txBody>
          <a:bodyPr/>
          <a:lstStyle/>
          <a:p>
            <a:pPr eaLnBrk="1" hangingPunct="1"/>
            <a:r>
              <a:rPr lang="hu-HU" sz="4000" smtClean="0"/>
              <a:t>5. Hátsóajtók, kiskapuk és csapdák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960563"/>
            <a:ext cx="7772400" cy="489743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hu-HU" sz="2200" smtClean="0"/>
              <a:t>Olyan kódrészletek, amiket azért építenek bele egyes alkalmazásokba vagy operációs rendszerekbe, hogy biztosítsák a programozók számára ezen rendszerek elérését, anélkül, hogy végig kellene járni a szokásos hozzáférési utat.</a:t>
            </a:r>
          </a:p>
          <a:p>
            <a:pPr algn="just" eaLnBrk="1" hangingPunct="1">
              <a:lnSpc>
                <a:spcPct val="80000"/>
              </a:lnSpc>
            </a:pPr>
            <a:r>
              <a:rPr lang="hu-HU" sz="2200" smtClean="0"/>
              <a:t>A legtöbb hátsó bejárat csak hosszadalmas eljárások, beállítások, különböző értékek beírása után hajlandóak elindulni.</a:t>
            </a:r>
          </a:p>
          <a:p>
            <a:pPr algn="just" eaLnBrk="1" hangingPunct="1">
              <a:lnSpc>
                <a:spcPct val="80000"/>
              </a:lnSpc>
            </a:pPr>
            <a:r>
              <a:rPr lang="hu-HU" sz="2200" smtClean="0"/>
              <a:t>A kiskapuk csak akkor válnak veszélyesekké, ha jogosulatlan felhasználók, programozók arra használják fel őket, hogy engedély nélkül férjenek hozzá rendszerekhez, kódrészletekhez.</a:t>
            </a:r>
          </a:p>
          <a:p>
            <a:pPr algn="just" eaLnBrk="1" hangingPunct="1">
              <a:lnSpc>
                <a:spcPct val="80000"/>
              </a:lnSpc>
            </a:pPr>
            <a:r>
              <a:rPr lang="hu-HU" sz="2200" smtClean="0"/>
              <a:t>A hátsó ajtók elleni védelem nagyon bonyolult, viszont biztos forrásból származó, jogtiszta  szoftverek használatával kisebb a fertőzés esélye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66750"/>
            <a:ext cx="8153400" cy="893763"/>
          </a:xfrm>
        </p:spPr>
        <p:txBody>
          <a:bodyPr/>
          <a:lstStyle/>
          <a:p>
            <a:pPr eaLnBrk="1" hangingPunct="1"/>
            <a:r>
              <a:rPr lang="hu-HU" smtClean="0"/>
              <a:t>6. Baktériumok és nyulak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9138"/>
            <a:ext cx="8153400" cy="40386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hu-HU" sz="2700" smtClean="0"/>
              <a:t>A baktériumok vagy más néven nyulak olyan programok, amelyek csak önmaguktól készítenek másolatot.</a:t>
            </a:r>
          </a:p>
          <a:p>
            <a:pPr algn="just" eaLnBrk="1" hangingPunct="1">
              <a:lnSpc>
                <a:spcPct val="80000"/>
              </a:lnSpc>
            </a:pPr>
            <a:r>
              <a:rPr lang="hu-HU" sz="2700" smtClean="0"/>
              <a:t>Lefoglalják a gép processzor idejének, memóriájának és lemezkapacitásának jelentős hányadát, ezáltal lehetetlenné teszik, hogy a felhasználó az erőforrásokat hatékonyan kihasználhassa.</a:t>
            </a:r>
          </a:p>
          <a:p>
            <a:pPr algn="just" eaLnBrk="1" hangingPunct="1">
              <a:lnSpc>
                <a:spcPct val="80000"/>
              </a:lnSpc>
            </a:pPr>
            <a:r>
              <a:rPr lang="hu-HU" sz="2700" smtClean="0"/>
              <a:t>A támadásoknak ez az egyik legrégebbi módszere. Az erőforrások nélküli számítógépek különösen ki vannak téve az ilyen jellegű támadásoknak.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229600" cy="1143000"/>
          </a:xfrm>
        </p:spPr>
        <p:txBody>
          <a:bodyPr/>
          <a:lstStyle/>
          <a:p>
            <a:pPr eaLnBrk="1" hangingPunct="1"/>
            <a:r>
              <a:rPr lang="hu-HU" smtClean="0"/>
              <a:t>Spyware, Adware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714500"/>
            <a:ext cx="8382000" cy="4876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hu-HU" sz="2800" u="sng" smtClean="0"/>
              <a:t>Spyware</a:t>
            </a:r>
            <a:r>
              <a:rPr lang="hu-HU" sz="2800" smtClean="0"/>
              <a:t>: kémprogram mely általában a felhasz-náló „aktív, de nem tudatos” közreműködése révén kerül a gépre. Onnantól kezdve adatokat gyűjt és küld megfelelő helyekre (pl. bankkártya információk, login/pwd, szoftver információk)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sz="2800" u="sng" smtClean="0"/>
              <a:t>Adware: </a:t>
            </a:r>
            <a:r>
              <a:rPr lang="hu-HU" sz="2800" smtClean="0"/>
              <a:t>hasonló módon kerül a gépre (DirectX, Active-X, telepedő exe….) és egyre gyakoribb pop up reklámablakok az eredmény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hu-HU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Hoax-ok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hu-HU" sz="2800" smtClean="0"/>
              <a:t>Figyelmeztető körlevelek pl. bizonyos dll-ek vírus voltáról melyek letörlése után bizonyos funkciók elvesznek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sz="2800" smtClean="0"/>
              <a:t>Rémhírterjesztés kategória: a fölhasználók tudatlanságának kihasználása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sz="2800" smtClean="0"/>
              <a:t>Küld tovább még legalább 20 helyre típusú levelek – akár ingyen ajándékért – SPAM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sz="2800" smtClean="0"/>
              <a:t>SPAM: kéretlen levelek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58775" y="1000125"/>
            <a:ext cx="878522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5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SPAM-ek</a:t>
            </a:r>
            <a:endParaRPr lang="hu-HU" sz="5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hu-HU" sz="2000" b="1" dirty="0"/>
          </a:p>
          <a:p>
            <a:pPr>
              <a:defRPr/>
            </a:pPr>
            <a:r>
              <a:rPr lang="hu-HU" sz="2000" b="1" dirty="0">
                <a:latin typeface="+mn-lt"/>
              </a:rPr>
              <a:t>Spam</a:t>
            </a:r>
            <a:r>
              <a:rPr lang="hu-HU" sz="2000" dirty="0">
                <a:latin typeface="+mn-lt"/>
              </a:rPr>
              <a:t>: automatikusan, nagy példányszámban generált kéretlen e-mail, pl. reklám, hirdetés, stb. amik megválaszolásra bíztatnak.</a:t>
            </a:r>
          </a:p>
          <a:p>
            <a:pPr>
              <a:defRPr/>
            </a:pPr>
            <a:endParaRPr lang="hu-HU" sz="1000" dirty="0">
              <a:latin typeface="+mn-lt"/>
            </a:endParaRPr>
          </a:p>
          <a:p>
            <a:pPr algn="ctr">
              <a:defRPr/>
            </a:pPr>
            <a:r>
              <a:rPr lang="hu-HU" sz="2000" b="1" dirty="0">
                <a:latin typeface="+mn-lt"/>
              </a:rPr>
              <a:t>Témák szerinti csoportosításuk</a:t>
            </a:r>
          </a:p>
          <a:p>
            <a:pPr algn="ctr">
              <a:defRPr/>
            </a:pPr>
            <a:endParaRPr lang="hu-HU" sz="2000" dirty="0">
              <a:latin typeface="+mn-lt"/>
            </a:endParaRPr>
          </a:p>
          <a:p>
            <a:pPr>
              <a:defRPr/>
            </a:pPr>
            <a:r>
              <a:rPr lang="hu-HU" sz="2000" dirty="0">
                <a:latin typeface="+mn-lt"/>
              </a:rPr>
              <a:t>- </a:t>
            </a:r>
            <a:r>
              <a:rPr lang="hu-HU" sz="2000" i="1" u="sng" dirty="0">
                <a:latin typeface="+mn-lt"/>
              </a:rPr>
              <a:t>Tömeges, kéretlen levél</a:t>
            </a:r>
            <a:r>
              <a:rPr lang="hu-HU" sz="2000" u="sng" dirty="0">
                <a:latin typeface="+mn-lt"/>
              </a:rPr>
              <a:t> (</a:t>
            </a:r>
            <a:r>
              <a:rPr lang="hu-HU" sz="2000" b="1" u="sng" dirty="0">
                <a:latin typeface="+mn-lt"/>
              </a:rPr>
              <a:t>UBE</a:t>
            </a:r>
            <a:r>
              <a:rPr lang="hu-HU" sz="2000" u="sng" dirty="0">
                <a:latin typeface="+mn-lt"/>
              </a:rPr>
              <a:t>): </a:t>
            </a:r>
            <a:r>
              <a:rPr lang="hu-HU" sz="2000" dirty="0">
                <a:latin typeface="+mn-lt"/>
              </a:rPr>
              <a:t>nagy tárterületet igényel, lefoglalja a hálózatot – lebéníthatja a levelező rendszert</a:t>
            </a:r>
          </a:p>
          <a:p>
            <a:pPr>
              <a:defRPr/>
            </a:pPr>
            <a:r>
              <a:rPr lang="hu-HU" sz="2000" dirty="0">
                <a:latin typeface="+mn-lt"/>
              </a:rPr>
              <a:t>- </a:t>
            </a:r>
            <a:r>
              <a:rPr lang="hu-HU" sz="2000" i="1" u="sng" dirty="0">
                <a:latin typeface="+mn-lt"/>
              </a:rPr>
              <a:t>Kéretlen üzleti levél</a:t>
            </a:r>
            <a:r>
              <a:rPr lang="hu-HU" sz="2000" u="sng" dirty="0">
                <a:latin typeface="+mn-lt"/>
              </a:rPr>
              <a:t> (</a:t>
            </a:r>
            <a:r>
              <a:rPr lang="hu-HU" sz="2000" b="1" u="sng" dirty="0">
                <a:latin typeface="+mn-lt"/>
              </a:rPr>
              <a:t>UCE</a:t>
            </a:r>
            <a:r>
              <a:rPr lang="hu-HU" sz="2000" u="sng" dirty="0">
                <a:latin typeface="+mn-lt"/>
              </a:rPr>
              <a:t>): </a:t>
            </a:r>
            <a:r>
              <a:rPr lang="hu-HU" sz="2000" dirty="0">
                <a:latin typeface="+mn-lt"/>
              </a:rPr>
              <a:t>üzleti tartalmú levelek, pl. reklám.</a:t>
            </a:r>
          </a:p>
          <a:p>
            <a:pPr>
              <a:defRPr/>
            </a:pPr>
            <a:r>
              <a:rPr lang="hu-HU" sz="2000" dirty="0">
                <a:latin typeface="+mn-lt"/>
              </a:rPr>
              <a:t>- </a:t>
            </a:r>
            <a:r>
              <a:rPr lang="hu-HU" sz="2000" i="1" u="sng" dirty="0">
                <a:latin typeface="+mn-lt"/>
              </a:rPr>
              <a:t>Profitot ígérő lánclevelek</a:t>
            </a:r>
            <a:r>
              <a:rPr lang="hu-HU" sz="2000" u="sng" dirty="0">
                <a:latin typeface="+mn-lt"/>
              </a:rPr>
              <a:t> (</a:t>
            </a:r>
            <a:r>
              <a:rPr lang="hu-HU" sz="2000" b="1" u="sng" dirty="0">
                <a:latin typeface="+mn-lt"/>
              </a:rPr>
              <a:t>MMF</a:t>
            </a:r>
            <a:r>
              <a:rPr lang="hu-HU" sz="2000" u="sng" dirty="0">
                <a:latin typeface="+mn-lt"/>
              </a:rPr>
              <a:t>): </a:t>
            </a:r>
            <a:r>
              <a:rPr lang="hu-HU" sz="2000" dirty="0">
                <a:latin typeface="+mn-lt"/>
              </a:rPr>
              <a:t>’</a:t>
            </a:r>
            <a:r>
              <a:rPr lang="hu-HU" sz="2000" dirty="0" err="1">
                <a:latin typeface="+mn-lt"/>
              </a:rPr>
              <a:t>küldd</a:t>
            </a:r>
            <a:r>
              <a:rPr lang="hu-HU" sz="2000" dirty="0">
                <a:latin typeface="+mn-lt"/>
              </a:rPr>
              <a:t> tovább x példányban, és hasznod lesz belőle’ típusú levelek – illegálisak!</a:t>
            </a:r>
          </a:p>
          <a:p>
            <a:pPr>
              <a:defRPr/>
            </a:pPr>
            <a:r>
              <a:rPr lang="hu-HU" sz="2000" dirty="0">
                <a:latin typeface="+mn-lt"/>
              </a:rPr>
              <a:t>- </a:t>
            </a:r>
            <a:r>
              <a:rPr lang="hu-HU" sz="2000" i="1" u="sng" dirty="0" err="1">
                <a:latin typeface="+mn-lt"/>
              </a:rPr>
              <a:t>Multi-level</a:t>
            </a:r>
            <a:r>
              <a:rPr lang="hu-HU" sz="2000" i="1" u="sng" dirty="0">
                <a:latin typeface="+mn-lt"/>
              </a:rPr>
              <a:t> Marketing</a:t>
            </a:r>
            <a:r>
              <a:rPr lang="hu-HU" sz="2000" u="sng" dirty="0">
                <a:latin typeface="+mn-lt"/>
              </a:rPr>
              <a:t> (</a:t>
            </a:r>
            <a:r>
              <a:rPr lang="hu-HU" sz="2000" b="1" u="sng" dirty="0">
                <a:latin typeface="+mn-lt"/>
              </a:rPr>
              <a:t>MLM</a:t>
            </a:r>
            <a:r>
              <a:rPr lang="hu-HU" sz="2000" u="sng" dirty="0">
                <a:latin typeface="+mn-lt"/>
              </a:rPr>
              <a:t>): </a:t>
            </a:r>
            <a:r>
              <a:rPr lang="hu-HU" sz="2000" dirty="0">
                <a:latin typeface="+mn-lt"/>
              </a:rPr>
              <a:t>ez az internetes piramisjáték, szintén illegális, új tagok beszervezését és kezdeti befektetést kér</a:t>
            </a:r>
            <a:endParaRPr lang="hu-HU" sz="2000" b="1" dirty="0">
              <a:latin typeface="+mn-lt"/>
            </a:endParaRPr>
          </a:p>
          <a:p>
            <a:pPr>
              <a:defRPr/>
            </a:pPr>
            <a:r>
              <a:rPr lang="hu-HU" sz="2000" b="1" dirty="0">
                <a:latin typeface="+mn-lt"/>
              </a:rPr>
              <a:t>- </a:t>
            </a:r>
            <a:r>
              <a:rPr lang="hu-HU" sz="2000" i="1" u="sng" dirty="0">
                <a:latin typeface="+mn-lt"/>
              </a:rPr>
              <a:t>Nigériai levelek</a:t>
            </a:r>
            <a:r>
              <a:rPr lang="hu-HU" sz="2000" i="1" dirty="0">
                <a:latin typeface="+mn-lt"/>
              </a:rPr>
              <a:t>:</a:t>
            </a:r>
            <a:r>
              <a:rPr lang="hu-HU" sz="2000" dirty="0">
                <a:latin typeface="+mn-lt"/>
              </a:rPr>
              <a:t> nagy profitot ígérnek egy kezdeti befektetésért cserébe – azért nigériai, mert ott még nem büntetik.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00063"/>
            <a:ext cx="8229600" cy="1143000"/>
          </a:xfrm>
        </p:spPr>
        <p:txBody>
          <a:bodyPr/>
          <a:lstStyle/>
          <a:p>
            <a:pPr eaLnBrk="1" hangingPunct="1"/>
            <a:r>
              <a:rPr lang="hu-HU" smtClean="0"/>
              <a:t>SPAM-ek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001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mtClean="0"/>
              <a:t>Lottót nyertél!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Afrikai király özvegye vagy hagyatéki biztosa bankszámlát kér, hogy kiküldhesse a $-jait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Befektetési tanácsok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Gyógyszerek (Cialis, Viagra, Xanax…)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Software-ek</a:t>
            </a:r>
          </a:p>
          <a:p>
            <a:pPr lvl="1" eaLnBrk="1" hangingPunct="1">
              <a:lnSpc>
                <a:spcPct val="90000"/>
              </a:lnSpc>
            </a:pPr>
            <a:r>
              <a:rPr lang="hu-HU" smtClean="0"/>
              <a:t>Ezek egy részének valós háttere: e-mail címlisták gyűjtése</a:t>
            </a:r>
          </a:p>
          <a:p>
            <a:pPr lvl="1" eaLnBrk="1" hangingPunct="1">
              <a:lnSpc>
                <a:spcPct val="90000"/>
              </a:lnSpc>
            </a:pPr>
            <a:r>
              <a:rPr lang="hu-HU" smtClean="0"/>
              <a:t>Másik részük a gyűjtött e-mail címekre küldözgeti a leveleket és csalásra, visszaélésre használja majd fel a kapott adatokat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0" y="179388"/>
            <a:ext cx="8785225" cy="667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Védekezés a </a:t>
            </a:r>
            <a:r>
              <a:rPr lang="hu-HU" sz="32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spam-ek</a:t>
            </a:r>
            <a:r>
              <a:rPr lang="hu-H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ellen</a:t>
            </a:r>
            <a:r>
              <a:rPr lang="hu-H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>
              <a:defRPr/>
            </a:pPr>
            <a:endParaRPr lang="hu-HU" sz="2000" dirty="0"/>
          </a:p>
          <a:p>
            <a:pPr>
              <a:defRPr/>
            </a:pPr>
            <a:r>
              <a:rPr lang="hu-HU" sz="2000" dirty="0">
                <a:latin typeface="+mn-lt"/>
              </a:rPr>
              <a:t>A spamek sokfélesége miatt a védekezés is többszintű legyen, úgymint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hu-HU" sz="2000" dirty="0">
                <a:latin typeface="+mn-lt"/>
              </a:rPr>
              <a:t> ne kattintsunk rá a levélben felkínált linkre -, ezzel ugyanis eláruljuk, hogy a levél célba ért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hu-HU" sz="2000" dirty="0">
                <a:latin typeface="+mn-lt"/>
              </a:rPr>
              <a:t> ne küldjük tovább a lánclevelet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hu-HU" sz="2000" dirty="0">
                <a:latin typeface="+mn-lt"/>
              </a:rPr>
              <a:t> személyes információt (pl. bankszámla-szám) csak biztonságos webhelyre küldjünk (ekkor a böngésző állapotsorában egy lezárt lakat látszik)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hu-HU" sz="2000" dirty="0">
                <a:latin typeface="+mn-lt"/>
              </a:rPr>
              <a:t> használjunk spamszűrő szoftvert, az interneten rengeteg ilyen ingyenes szoftvert kínálnak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hu-HU" sz="2000" dirty="0">
                <a:latin typeface="+mn-lt"/>
              </a:rPr>
              <a:t> ne adjuk meg e-mail címünket nyilvános internetes fórumokon, hirdetőtáblán, hírcsoportban, csevegő-csatornán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hu-HU" sz="2000" dirty="0">
                <a:latin typeface="+mn-lt"/>
              </a:rPr>
              <a:t> legyen több e-mail címünk, ne a legfontosabbat adjuk meg internetes regisztrációhoz, pl. az e-boltokban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hu-HU" sz="2000" dirty="0">
                <a:latin typeface="+mn-lt"/>
              </a:rPr>
              <a:t> ha nyilvános helyre írunk, változtassuk meg e-mail címünket, hogy az automatikus címgyűjtő programok ne ismerjék fel (pl. hagyjuk ki belőle a ’@’ jelet), de a partner mégis gond nélkül értelmezhesse azt, pl. a </a:t>
            </a:r>
            <a:r>
              <a:rPr lang="hu-HU" sz="2000" dirty="0" err="1">
                <a:latin typeface="+mn-lt"/>
                <a:hlinkClick r:id="rId2"/>
              </a:rPr>
              <a:t>gnagy</a:t>
            </a:r>
            <a:r>
              <a:rPr lang="hu-HU" sz="2000" dirty="0">
                <a:latin typeface="+mn-lt"/>
                <a:hlinkClick r:id="rId2"/>
              </a:rPr>
              <a:t>@</a:t>
            </a:r>
            <a:r>
              <a:rPr lang="hu-HU" sz="2000" dirty="0" err="1">
                <a:latin typeface="+mn-lt"/>
                <a:hlinkClick r:id="rId2"/>
              </a:rPr>
              <a:t>burda.hu</a:t>
            </a:r>
            <a:r>
              <a:rPr lang="hu-HU" sz="2000" dirty="0">
                <a:latin typeface="+mn-lt"/>
              </a:rPr>
              <a:t> helyett írhatjuk, hogy </a:t>
            </a:r>
            <a:r>
              <a:rPr lang="hu-HU" sz="2000" dirty="0" err="1">
                <a:latin typeface="+mn-lt"/>
              </a:rPr>
              <a:t>gnagy</a:t>
            </a:r>
            <a:r>
              <a:rPr lang="hu-HU" sz="2000" dirty="0">
                <a:latin typeface="+mn-lt"/>
              </a:rPr>
              <a:t>(</a:t>
            </a:r>
            <a:r>
              <a:rPr lang="hu-HU" sz="2000" dirty="0" err="1">
                <a:latin typeface="+mn-lt"/>
              </a:rPr>
              <a:t>at</a:t>
            </a:r>
            <a:r>
              <a:rPr lang="hu-HU" sz="2000" dirty="0">
                <a:latin typeface="+mn-lt"/>
              </a:rPr>
              <a:t>)</a:t>
            </a:r>
            <a:r>
              <a:rPr lang="hu-HU" sz="2000" dirty="0" err="1">
                <a:latin typeface="+mn-lt"/>
              </a:rPr>
              <a:t>burda.hu</a:t>
            </a:r>
            <a:r>
              <a:rPr lang="hu-HU" sz="2000" dirty="0">
                <a:latin typeface="+mn-lt"/>
              </a:rPr>
              <a:t>, vagy </a:t>
            </a:r>
            <a:r>
              <a:rPr lang="hu-HU" sz="2000" dirty="0" err="1">
                <a:latin typeface="+mn-lt"/>
              </a:rPr>
              <a:t>gnagy</a:t>
            </a:r>
            <a:r>
              <a:rPr lang="hu-HU" sz="2000" dirty="0">
                <a:latin typeface="+mn-lt"/>
              </a:rPr>
              <a:t>_</a:t>
            </a:r>
            <a:r>
              <a:rPr lang="hu-HU" sz="2000" dirty="0" err="1">
                <a:latin typeface="+mn-lt"/>
              </a:rPr>
              <a:t>at</a:t>
            </a:r>
            <a:r>
              <a:rPr lang="hu-HU" sz="2000" dirty="0">
                <a:latin typeface="+mn-lt"/>
              </a:rPr>
              <a:t>_hu_</a:t>
            </a:r>
            <a:r>
              <a:rPr lang="hu-HU" sz="2000" dirty="0" err="1">
                <a:latin typeface="+mn-lt"/>
              </a:rPr>
              <a:t>burda</a:t>
            </a:r>
            <a:endParaRPr lang="hu-HU" sz="2000" dirty="0">
              <a:latin typeface="+mn-lt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hu-HU" sz="2000" dirty="0">
                <a:latin typeface="+mn-lt"/>
              </a:rPr>
              <a:t> soha ne válaszoljunk spamre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hu-HU" sz="2000" dirty="0">
                <a:latin typeface="+mn-lt"/>
              </a:rPr>
              <a:t> győződjünk meg róla, ki és milyen okból kíváncsi személyes adatainkra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64235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hu-HU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hu-H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Szerver oldali védelem a </a:t>
            </a:r>
            <a:r>
              <a:rPr lang="hu-HU" sz="32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spam-ek</a:t>
            </a:r>
            <a:r>
              <a:rPr lang="hu-H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ellen:</a:t>
            </a:r>
          </a:p>
          <a:p>
            <a:pPr>
              <a:defRPr/>
            </a:pPr>
            <a:endParaRPr lang="hu-HU" sz="2000" dirty="0"/>
          </a:p>
          <a:p>
            <a:pPr algn="just">
              <a:defRPr/>
            </a:pPr>
            <a:r>
              <a:rPr lang="hu-HU" sz="2000" dirty="0"/>
              <a:t>- </a:t>
            </a:r>
            <a:r>
              <a:rPr lang="hu-HU" sz="2800" dirty="0">
                <a:latin typeface="+mn-lt"/>
              </a:rPr>
              <a:t>jelentsük a kapott spameket internetes szolgáltatónknak/a rendszergazdának, hogy a forrást a jövőben letilthassa – az eredeti levelet küldjük el, mert abból sok minden megállapítható</a:t>
            </a:r>
          </a:p>
          <a:p>
            <a:pPr algn="just">
              <a:defRPr/>
            </a:pPr>
            <a:r>
              <a:rPr lang="hu-HU" sz="2800" dirty="0">
                <a:latin typeface="+mn-lt"/>
              </a:rPr>
              <a:t>- ha közvetlenül csatlakozunk egy e-mail szolgáltatóhoz, akkor külön díjazás ellenében kérhetjük postafiókunk spam- és vírusvédelmét</a:t>
            </a:r>
          </a:p>
          <a:p>
            <a:pPr algn="just">
              <a:defRPr/>
            </a:pPr>
            <a:r>
              <a:rPr lang="hu-HU" sz="2800" dirty="0">
                <a:latin typeface="+mn-lt"/>
              </a:rPr>
              <a:t>- akinek saját helyi (otthoni) hálózata van, alkalmazzon egy külön </a:t>
            </a:r>
            <a:r>
              <a:rPr lang="hu-HU" sz="2800" dirty="0" err="1">
                <a:latin typeface="+mn-lt"/>
              </a:rPr>
              <a:t>tűzfal-spamszűrő-víruskereső</a:t>
            </a:r>
            <a:r>
              <a:rPr lang="hu-HU" sz="2800" dirty="0">
                <a:latin typeface="+mn-lt"/>
              </a:rPr>
              <a:t> szervergépet az internet kapuként – erre a célra már egy elavult Pentium 1 PC is megfelel.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Illetéktelen hozzáférés</a:t>
            </a:r>
          </a:p>
        </p:txBody>
      </p:sp>
      <p:sp>
        <p:nvSpPr>
          <p:cNvPr id="8195" name="Tartalom helye 2"/>
          <p:cNvSpPr>
            <a:spLocks noGrp="1"/>
          </p:cNvSpPr>
          <p:nvPr>
            <p:ph idx="1"/>
          </p:nvPr>
        </p:nvSpPr>
        <p:spPr>
          <a:xfrm>
            <a:off x="285750" y="2143125"/>
            <a:ext cx="8229600" cy="4389438"/>
          </a:xfrm>
        </p:spPr>
        <p:txBody>
          <a:bodyPr/>
          <a:lstStyle/>
          <a:p>
            <a:pPr eaLnBrk="1" hangingPunct="1"/>
            <a:r>
              <a:rPr lang="hu-HU" sz="2800" smtClean="0"/>
              <a:t>Hogyan lehet védekezni ellene?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hu-HU" sz="2800" smtClean="0"/>
              <a:t>- jelszó használatával (ez a legelterjedtebb módszer az illetéktelen hozzáférés megakadályozására)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hu-HU" sz="2800" smtClean="0"/>
              <a:t>- csak a jelszó ismerete esetén lehet hozzájárulni a kívánt adatokhoz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hu-HU" sz="2800" smtClean="0"/>
              <a:t>- a hozzáférési jogosultság többszintű lehet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571500"/>
            <a:ext cx="7772400" cy="1143000"/>
          </a:xfrm>
        </p:spPr>
        <p:txBody>
          <a:bodyPr/>
          <a:lstStyle/>
          <a:p>
            <a:pPr eaLnBrk="1" hangingPunct="1"/>
            <a:r>
              <a:rPr lang="hu-HU" sz="4000" smtClean="0"/>
              <a:t>7. Vírusmegelőzés a gyakorlatban</a:t>
            </a:r>
          </a:p>
        </p:txBody>
      </p:sp>
      <p:pic>
        <p:nvPicPr>
          <p:cNvPr id="13315" name="Kép 5" descr="crow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3644900"/>
            <a:ext cx="3500437" cy="281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Kép 4" descr="norton-anti-virus-softwar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060575"/>
            <a:ext cx="2109787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Kép 6" descr="Panda-Antivirus-20084637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133600"/>
            <a:ext cx="242887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9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9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1375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400" b="1"/>
              <a:t>A vírusok jellemzői:</a:t>
            </a:r>
          </a:p>
          <a:p>
            <a:r>
              <a:rPr lang="hu-HU" sz="2400" b="1"/>
              <a:t>- </a:t>
            </a:r>
            <a:r>
              <a:rPr lang="hu-HU" sz="2400"/>
              <a:t>károkozás</a:t>
            </a:r>
          </a:p>
          <a:p>
            <a:r>
              <a:rPr lang="hu-HU" sz="2400"/>
              <a:t>- információszerzés (kémkedés)</a:t>
            </a:r>
          </a:p>
          <a:p>
            <a:pPr>
              <a:buFontTx/>
              <a:buChar char="-"/>
            </a:pPr>
            <a:r>
              <a:rPr lang="hu-HU" sz="2400"/>
              <a:t> fertőzés (szaporodás)</a:t>
            </a:r>
          </a:p>
          <a:p>
            <a:pPr>
              <a:buFontTx/>
              <a:buChar char="-"/>
            </a:pPr>
            <a:endParaRPr lang="hu-HU" sz="2400" b="1"/>
          </a:p>
          <a:p>
            <a:r>
              <a:rPr lang="hu-HU" sz="2400" b="1"/>
              <a:t>A víruskeresők működési elvei:</a:t>
            </a:r>
          </a:p>
          <a:p>
            <a:r>
              <a:rPr lang="hu-HU" sz="2400"/>
              <a:t>- </a:t>
            </a:r>
            <a:r>
              <a:rPr lang="hu-HU" sz="2400" i="1"/>
              <a:t>online</a:t>
            </a:r>
            <a:r>
              <a:rPr lang="hu-HU" sz="2400"/>
              <a:t> (valósidejű vagy aktív), minden állományt a felhasználás előtt ellenőriz, riport készül a találatról, eltávolítja a kórokozót, vagy letiltja az állomány használatát</a:t>
            </a:r>
          </a:p>
          <a:p>
            <a:r>
              <a:rPr lang="hu-HU" sz="2400"/>
              <a:t>- </a:t>
            </a:r>
            <a:r>
              <a:rPr lang="hu-HU" sz="2400" i="1"/>
              <a:t>offline</a:t>
            </a:r>
            <a:r>
              <a:rPr lang="hu-HU" sz="2400"/>
              <a:t> (passzív), csak kérésre működik, viszont minden állományt ellenőriz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500063" y="642938"/>
            <a:ext cx="78486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Vírusvédelem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214313" y="301625"/>
            <a:ext cx="8785225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32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A víruskeresők keresési technológiái:</a:t>
            </a:r>
          </a:p>
          <a:p>
            <a:pPr>
              <a:defRPr/>
            </a:pPr>
            <a:endParaRPr lang="hu-HU" sz="2400" dirty="0">
              <a:latin typeface="+mn-lt"/>
            </a:endParaRPr>
          </a:p>
          <a:p>
            <a:pPr>
              <a:defRPr/>
            </a:pPr>
            <a:r>
              <a:rPr lang="hu-HU" sz="2000" dirty="0">
                <a:latin typeface="+mn-lt"/>
              </a:rPr>
              <a:t>- vírus-adatbázis alapján </a:t>
            </a:r>
            <a:r>
              <a:rPr lang="hu-HU" sz="2000" i="1" dirty="0">
                <a:latin typeface="+mn-lt"/>
              </a:rPr>
              <a:t>mintákat keres</a:t>
            </a:r>
            <a:endParaRPr lang="hu-HU" sz="2000" dirty="0">
              <a:latin typeface="+mn-lt"/>
            </a:endParaRPr>
          </a:p>
          <a:p>
            <a:pPr>
              <a:defRPr/>
            </a:pPr>
            <a:r>
              <a:rPr lang="hu-HU" sz="2000" dirty="0">
                <a:latin typeface="+mn-lt"/>
              </a:rPr>
              <a:t>- </a:t>
            </a:r>
            <a:r>
              <a:rPr lang="hu-HU" sz="2000" i="1" dirty="0">
                <a:latin typeface="+mn-lt"/>
              </a:rPr>
              <a:t>variációs technológia</a:t>
            </a:r>
            <a:r>
              <a:rPr lang="hu-HU" sz="2000" dirty="0">
                <a:latin typeface="+mn-lt"/>
              </a:rPr>
              <a:t> a szaporodás közben kódjukat változtató vírusok ellen</a:t>
            </a:r>
          </a:p>
          <a:p>
            <a:pPr>
              <a:defRPr/>
            </a:pPr>
            <a:r>
              <a:rPr lang="hu-HU" sz="2000" dirty="0">
                <a:latin typeface="+mn-lt"/>
              </a:rPr>
              <a:t>- </a:t>
            </a:r>
            <a:r>
              <a:rPr lang="hu-HU" sz="2000" i="1" dirty="0">
                <a:latin typeface="+mn-lt"/>
              </a:rPr>
              <a:t>heurisztikus keresés</a:t>
            </a:r>
            <a:r>
              <a:rPr lang="hu-HU" sz="2000" dirty="0">
                <a:latin typeface="+mn-lt"/>
              </a:rPr>
              <a:t> „gyanús” kódsorozatok után, pl. amik belső (megszakítási) címeket állítanak át</a:t>
            </a:r>
          </a:p>
          <a:p>
            <a:pPr>
              <a:defRPr/>
            </a:pPr>
            <a:r>
              <a:rPr lang="hu-HU" sz="2000" dirty="0">
                <a:latin typeface="+mn-lt"/>
              </a:rPr>
              <a:t>- </a:t>
            </a:r>
            <a:r>
              <a:rPr lang="hu-HU" sz="2000" i="1" dirty="0">
                <a:latin typeface="+mn-lt"/>
              </a:rPr>
              <a:t>virtuális gép módszer:</a:t>
            </a:r>
            <a:r>
              <a:rPr lang="hu-HU" sz="2000" dirty="0">
                <a:latin typeface="+mn-lt"/>
              </a:rPr>
              <a:t> a vizsgált kódot egy elkülönített memóriaterületen elindítja, és ha gyanús tevékenységet észlel, akkor a kódot nem engedi át a valós gépnek</a:t>
            </a:r>
          </a:p>
          <a:p>
            <a:pPr>
              <a:defRPr/>
            </a:pPr>
            <a:r>
              <a:rPr lang="hu-HU" sz="2000" dirty="0">
                <a:latin typeface="+mn-lt"/>
              </a:rPr>
              <a:t>- </a:t>
            </a:r>
            <a:r>
              <a:rPr lang="hu-HU" sz="2000" i="1" dirty="0" err="1">
                <a:latin typeface="+mn-lt"/>
              </a:rPr>
              <a:t>makróleltár</a:t>
            </a:r>
            <a:r>
              <a:rPr lang="hu-HU" sz="2000" i="1" dirty="0">
                <a:latin typeface="+mn-lt"/>
              </a:rPr>
              <a:t>:</a:t>
            </a:r>
            <a:r>
              <a:rPr lang="hu-HU" sz="2000" dirty="0">
                <a:latin typeface="+mn-lt"/>
              </a:rPr>
              <a:t> csak olyan makrókat enged futtatni, amelyek egy gyűjteményben megtalálhatók, vagyis engedélyezettek</a:t>
            </a:r>
          </a:p>
          <a:p>
            <a:pPr>
              <a:buFontTx/>
              <a:buChar char="-"/>
              <a:defRPr/>
            </a:pPr>
            <a:r>
              <a:rPr lang="hu-HU" sz="2000" i="1" dirty="0">
                <a:latin typeface="+mn-lt"/>
              </a:rPr>
              <a:t> karantén technológia:</a:t>
            </a:r>
            <a:r>
              <a:rPr lang="hu-HU" sz="2000" dirty="0">
                <a:latin typeface="+mn-lt"/>
              </a:rPr>
              <a:t> ha a rendszer nem tudja eltávolítani a feltételezett vírust az állományból, akkor elkülöníti azt, letiltja használatát</a:t>
            </a:r>
          </a:p>
          <a:p>
            <a:pPr>
              <a:buFontTx/>
              <a:buChar char="-"/>
              <a:defRPr/>
            </a:pPr>
            <a:endParaRPr lang="hu-HU" b="1" dirty="0">
              <a:latin typeface="+mn-lt"/>
            </a:endParaRPr>
          </a:p>
          <a:p>
            <a:pPr>
              <a:defRPr/>
            </a:pPr>
            <a:r>
              <a:rPr lang="hu-HU" b="1" dirty="0">
                <a:latin typeface="+mn-lt"/>
              </a:rPr>
              <a:t>Fontos!</a:t>
            </a:r>
          </a:p>
          <a:p>
            <a:pPr>
              <a:defRPr/>
            </a:pPr>
            <a:endParaRPr lang="hu-HU" dirty="0">
              <a:latin typeface="+mn-lt"/>
            </a:endParaRPr>
          </a:p>
          <a:p>
            <a:pPr>
              <a:defRPr/>
            </a:pPr>
            <a:r>
              <a:rPr lang="hu-HU" dirty="0">
                <a:latin typeface="+mn-lt"/>
              </a:rPr>
              <a:t>Levél (e-mail) mellékletét (</a:t>
            </a:r>
            <a:r>
              <a:rPr lang="hu-HU" dirty="0" err="1">
                <a:latin typeface="+mn-lt"/>
              </a:rPr>
              <a:t>attachment</a:t>
            </a:r>
            <a:r>
              <a:rPr lang="hu-HU" dirty="0">
                <a:latin typeface="+mn-lt"/>
              </a:rPr>
              <a:t>) közvetlenül soha ne nyissuk meg, mert akkor kikerülnénk az online víruskeresőt. A mellékletet mentsük előbb háttértárra, és onnan indulva nyissuk meg! Ha a levél nem utal a mellékletre, akkor konzultáljunk a feladóval, valóban ő küldte-e a mellékletet! Ismeretlen feladótól származó levéllel kapcsolatban legyünk különösen óvatosak!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00063"/>
            <a:ext cx="8229600" cy="1143000"/>
          </a:xfrm>
        </p:spPr>
        <p:txBody>
          <a:bodyPr/>
          <a:lstStyle/>
          <a:p>
            <a:pPr eaLnBrk="1" hangingPunct="1"/>
            <a:r>
              <a:rPr lang="hu-HU" smtClean="0"/>
              <a:t>Vírusirtás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0010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z="2400" smtClean="0"/>
              <a:t>Vírusirtó programmal. Működésük:</a:t>
            </a:r>
          </a:p>
          <a:p>
            <a:pPr lvl="1" eaLnBrk="1" hangingPunct="1">
              <a:buFontTx/>
              <a:buChar char="-"/>
            </a:pPr>
            <a:r>
              <a:rPr lang="hu-HU" sz="2000" smtClean="0"/>
              <a:t>Memória és boot-szektor scan</a:t>
            </a:r>
          </a:p>
          <a:p>
            <a:pPr lvl="1" eaLnBrk="1" hangingPunct="1">
              <a:buFontTx/>
              <a:buChar char="-"/>
            </a:pPr>
            <a:r>
              <a:rPr lang="hu-HU" sz="2000" smtClean="0"/>
              <a:t>Keresés:</a:t>
            </a:r>
          </a:p>
          <a:p>
            <a:pPr lvl="2" eaLnBrk="1" hangingPunct="1">
              <a:buFontTx/>
              <a:buChar char="-"/>
            </a:pPr>
            <a:r>
              <a:rPr lang="hu-HU" sz="1800" smtClean="0"/>
              <a:t>program szekvencia azonosságát vizsgálják csak</a:t>
            </a:r>
          </a:p>
          <a:p>
            <a:pPr lvl="2" eaLnBrk="1" hangingPunct="1">
              <a:buFontTx/>
              <a:buChar char="-"/>
            </a:pPr>
            <a:r>
              <a:rPr lang="hu-HU" sz="1800" smtClean="0"/>
              <a:t>vagy heurisztikát is alkalmaznak </a:t>
            </a:r>
          </a:p>
          <a:p>
            <a:pPr lvl="1" eaLnBrk="1" hangingPunct="1">
              <a:buFontTx/>
              <a:buChar char="-"/>
            </a:pPr>
            <a:r>
              <a:rPr lang="hu-HU" sz="2000" smtClean="0"/>
              <a:t>F-Prot esetében: irtás (vírus), törlés (file), átnevezés (file)</a:t>
            </a:r>
          </a:p>
          <a:p>
            <a:pPr eaLnBrk="1" hangingPunct="1">
              <a:buFontTx/>
              <a:buNone/>
            </a:pPr>
            <a:r>
              <a:rPr lang="hu-HU" sz="2400" smtClean="0"/>
              <a:t>Követelmények manapság:</a:t>
            </a:r>
          </a:p>
          <a:p>
            <a:pPr lvl="1" eaLnBrk="1" hangingPunct="1">
              <a:buFontTx/>
              <a:buChar char="-"/>
            </a:pPr>
            <a:r>
              <a:rPr lang="hu-HU" sz="2000" smtClean="0"/>
              <a:t>napi webes frissítés, működés közbeni folyamatos védelem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smtClean="0"/>
              <a:t>Vírusirtó programok:</a:t>
            </a:r>
          </a:p>
          <a:p>
            <a:pPr lvl="1" eaLnBrk="1" hangingPunct="1"/>
            <a:r>
              <a:rPr lang="hu-HU" sz="2000" smtClean="0"/>
              <a:t>MSAV, Scan (McAfee), F-Prot (F-Secure), Norton Antivirus (Symantec), Thunderbyte (TBAV), Kaspersky Lab, AVG, NOD32</a:t>
            </a:r>
          </a:p>
          <a:p>
            <a:pPr lvl="1" eaLnBrk="1" hangingPunct="1"/>
            <a:r>
              <a:rPr lang="hu-HU" sz="2000" smtClean="0"/>
              <a:t>Virusbuster, Panda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00063"/>
            <a:ext cx="8229600" cy="1143000"/>
          </a:xfrm>
        </p:spPr>
        <p:txBody>
          <a:bodyPr/>
          <a:lstStyle/>
          <a:p>
            <a:pPr eaLnBrk="1" hangingPunct="1"/>
            <a:r>
              <a:rPr lang="hu-HU" smtClean="0"/>
              <a:t>Védekezés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001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400" smtClean="0"/>
              <a:t>Legfontosabb: Megelőzés!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Spybot Search and Destroy, Ad-aware, MS Anti Spyware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Vírusirtó (F-Prot, Norton S.A., NOD32, Virusbuster…) – napi frissítés!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Ismeretlen küldőtől származó anyagok törlése, nem ismert anyagok elutasítása (telepítés előtt)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Operációs rendszer rendszeres biztonsági frissítése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e-mail cím korlátozott és ellenőrzött kiadása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Hálózatban: 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000" smtClean="0"/>
              <a:t>router és tűzfal mögé 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000" smtClean="0"/>
              <a:t>tűzfal program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000" smtClean="0"/>
              <a:t>Explorer és Outlook használatának kerülése (VB script, Active-X, J script…)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00063"/>
            <a:ext cx="8229600" cy="1143000"/>
          </a:xfrm>
        </p:spPr>
        <p:txBody>
          <a:bodyPr/>
          <a:lstStyle/>
          <a:p>
            <a:pPr eaLnBrk="1" hangingPunct="1"/>
            <a:r>
              <a:rPr lang="hu-HU" smtClean="0"/>
              <a:t>Kerülendő csatolt file-ok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001000" cy="5181600"/>
          </a:xfrm>
        </p:spPr>
        <p:txBody>
          <a:bodyPr/>
          <a:lstStyle/>
          <a:p>
            <a:pPr eaLnBrk="1" hangingPunct="1"/>
            <a:r>
              <a:rPr lang="hu-HU" smtClean="0"/>
              <a:t>„Vírust” tartalmazó EXE-k álcázva:</a:t>
            </a:r>
          </a:p>
          <a:p>
            <a:pPr lvl="1" eaLnBrk="1" hangingPunct="1"/>
            <a:r>
              <a:rPr lang="hu-HU" smtClean="0"/>
              <a:t>scr – képernyővédő</a:t>
            </a:r>
          </a:p>
          <a:p>
            <a:pPr lvl="1" eaLnBrk="1" hangingPunct="1"/>
            <a:r>
              <a:rPr lang="hu-HU" smtClean="0"/>
              <a:t>pif – program információs file</a:t>
            </a:r>
          </a:p>
          <a:p>
            <a:pPr lvl="1" eaLnBrk="1" hangingPunct="1"/>
            <a:r>
              <a:rPr lang="hu-HU" smtClean="0"/>
              <a:t>sys.txt</a:t>
            </a:r>
          </a:p>
          <a:p>
            <a:pPr eaLnBrk="1" hangingPunct="1"/>
            <a:r>
              <a:rPr lang="hu-HU" smtClean="0"/>
              <a:t>txt.vbs – már ha a vbs látszik</a:t>
            </a:r>
          </a:p>
          <a:p>
            <a:pPr eaLnBrk="1" hangingPunct="1"/>
            <a:r>
              <a:rPr lang="hu-HU" smtClean="0"/>
              <a:t>ismeretlen forrásból: exe, com, bat</a:t>
            </a:r>
          </a:p>
          <a:p>
            <a:pPr eaLnBrk="1" hangingPunct="1"/>
            <a:r>
              <a:rPr lang="hu-HU" smtClean="0"/>
              <a:t>hasonlóan: doc, dot, xls, xlt, ppt, mdb…</a:t>
            </a:r>
          </a:p>
          <a:p>
            <a:pPr eaLnBrk="1" hangingPunct="1"/>
            <a:r>
              <a:rPr lang="hu-HU" smtClean="0"/>
              <a:t>érdekesség: már jpg képek is ártalmasak lehetnek: az Explorer jpeg dekódoló API-jának belső hibája miatt a jpg is képessé válik ártalmas hatás kiváltására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8153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4000" smtClean="0"/>
              <a:t>Mit tehetünk?</a:t>
            </a:r>
            <a:br>
              <a:rPr lang="hu-HU" sz="4000" smtClean="0"/>
            </a:br>
            <a:r>
              <a:rPr lang="hu-HU" sz="4000" dirty="0" smtClean="0"/>
              <a:t>Néhány óvintézkedéssel    csökkenthetjük a fertőzésveszélyt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133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200" smtClean="0"/>
              <a:t>Eredeti szoftver biztos forrásból való beszerzése</a:t>
            </a:r>
          </a:p>
          <a:p>
            <a:pPr eaLnBrk="1" hangingPunct="1">
              <a:lnSpc>
                <a:spcPct val="90000"/>
              </a:lnSpc>
            </a:pPr>
            <a:r>
              <a:rPr lang="hu-HU" sz="2200" smtClean="0"/>
              <a:t>Írásvédett lemezek használata</a:t>
            </a:r>
          </a:p>
          <a:p>
            <a:pPr eaLnBrk="1" hangingPunct="1">
              <a:lnSpc>
                <a:spcPct val="90000"/>
              </a:lnSpc>
            </a:pPr>
            <a:r>
              <a:rPr lang="hu-HU" sz="2200" smtClean="0"/>
              <a:t>Tesztrendszer kialakítása</a:t>
            </a:r>
          </a:p>
          <a:p>
            <a:pPr eaLnBrk="1" hangingPunct="1">
              <a:lnSpc>
                <a:spcPct val="90000"/>
              </a:lnSpc>
            </a:pPr>
            <a:r>
              <a:rPr lang="hu-HU" sz="2200" smtClean="0"/>
              <a:t>Biztonsági másolat készítése</a:t>
            </a:r>
          </a:p>
          <a:p>
            <a:pPr eaLnBrk="1" hangingPunct="1">
              <a:lnSpc>
                <a:spcPct val="90000"/>
              </a:lnSpc>
            </a:pPr>
            <a:r>
              <a:rPr lang="hu-HU" sz="2200" smtClean="0"/>
              <a:t>Megfelelő hardver- és szoftvervédelem használta</a:t>
            </a:r>
          </a:p>
          <a:p>
            <a:pPr eaLnBrk="1" hangingPunct="1">
              <a:lnSpc>
                <a:spcPct val="90000"/>
              </a:lnSpc>
            </a:pPr>
            <a:r>
              <a:rPr lang="hu-HU" sz="2200" smtClean="0"/>
              <a:t>Egyszer írható optikai lemez használata</a:t>
            </a:r>
          </a:p>
          <a:p>
            <a:pPr eaLnBrk="1" hangingPunct="1">
              <a:lnSpc>
                <a:spcPct val="90000"/>
              </a:lnSpc>
            </a:pPr>
            <a:r>
              <a:rPr lang="hu-HU" sz="2200" smtClean="0"/>
              <a:t>Hálózati kapcsolatfelvétel forrásának ellenőrzése</a:t>
            </a:r>
          </a:p>
          <a:p>
            <a:pPr eaLnBrk="1" hangingPunct="1">
              <a:lnSpc>
                <a:spcPct val="90000"/>
              </a:lnSpc>
            </a:pPr>
            <a:r>
              <a:rPr lang="hu-HU" sz="2200" smtClean="0"/>
              <a:t>Hozzáférés-védelem alkalmazása</a:t>
            </a:r>
          </a:p>
          <a:p>
            <a:pPr eaLnBrk="1" hangingPunct="1">
              <a:lnSpc>
                <a:spcPct val="90000"/>
              </a:lnSpc>
            </a:pPr>
            <a:r>
              <a:rPr lang="hu-HU" sz="2200" smtClean="0"/>
              <a:t>Rezidens vírusdetektorok használata</a:t>
            </a:r>
          </a:p>
          <a:p>
            <a:pPr eaLnBrk="1" hangingPunct="1">
              <a:lnSpc>
                <a:spcPct val="90000"/>
              </a:lnSpc>
            </a:pPr>
            <a:r>
              <a:rPr lang="hu-HU" sz="2200" smtClean="0"/>
              <a:t>Ismeretlen feladótól érkező E-mail törlése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Túlfeszültség, áramkimaradás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z="2800" smtClean="0"/>
              <a:t>Az elektromos hálózatban időnként túlfeszültségek léphetnek fel</a:t>
            </a:r>
          </a:p>
          <a:p>
            <a:pPr eaLnBrk="1" hangingPunct="1"/>
            <a:r>
              <a:rPr lang="hu-HU" sz="2800" smtClean="0"/>
              <a:t>- pl. vihar, áramkimaradás, tápellátás zavara</a:t>
            </a:r>
          </a:p>
          <a:p>
            <a:pPr eaLnBrk="1" hangingPunct="1"/>
            <a:r>
              <a:rPr lang="hu-HU" sz="2800" smtClean="0"/>
              <a:t>- következménye: adatvesztés</a:t>
            </a:r>
          </a:p>
          <a:p>
            <a:pPr eaLnBrk="1" hangingPunct="1"/>
            <a:r>
              <a:rPr lang="hu-HU" sz="2800" smtClean="0"/>
              <a:t>- az áramszünet megelőzésének eszköze: UPS (szünetmentes áramforrás)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Adatsérülések</a:t>
            </a:r>
          </a:p>
        </p:txBody>
      </p:sp>
      <p:sp>
        <p:nvSpPr>
          <p:cNvPr id="1024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Mint minden eszköz, a számítógép is elromolhat (pl. a hajlékonylemezek gyakran megsérülnek)</a:t>
            </a:r>
          </a:p>
          <a:p>
            <a:pPr eaLnBrk="1" hangingPunct="1"/>
            <a:r>
              <a:rPr lang="hu-HU" u="sng" smtClean="0"/>
              <a:t>Az adathordozók sérülésének típusai:</a:t>
            </a:r>
          </a:p>
          <a:p>
            <a:pPr eaLnBrk="1" hangingPunct="1"/>
            <a:r>
              <a:rPr lang="hu-HU" smtClean="0"/>
              <a:t>- </a:t>
            </a:r>
            <a:r>
              <a:rPr lang="hu-HU" u="sng" smtClean="0"/>
              <a:t>fizikai sérülések</a:t>
            </a:r>
            <a:r>
              <a:rPr lang="hu-HU" smtClean="0"/>
              <a:t>: az adat ténylegesen eltűnik az adathordozóról (felülírás, lemágneseződés, fizikai hiba)</a:t>
            </a:r>
          </a:p>
          <a:p>
            <a:pPr eaLnBrk="1" hangingPunct="1"/>
            <a:r>
              <a:rPr lang="hu-HU" smtClean="0"/>
              <a:t>- </a:t>
            </a:r>
            <a:r>
              <a:rPr lang="hu-HU" u="sng" smtClean="0"/>
              <a:t>logikai sérülések</a:t>
            </a:r>
            <a:r>
              <a:rPr lang="hu-HU" smtClean="0"/>
              <a:t>: az adat – bár rajta van az adathordozón - megközelíthetetlen.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mtClean="0"/>
              <a:t>Adatsérülések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37087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Hogyan védekezhetünk e sérülések ellen?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- </a:t>
            </a:r>
            <a:r>
              <a:rPr lang="hu-HU" u="sng" dirty="0" smtClean="0"/>
              <a:t>a számítógép fizikai sérülése ellen: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látszólag nincs védelem,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pl. márkás gép vásárlása, szünetmentes tápegység,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pl. merevlemezek rendszeres ellenőrzése,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pl. a gép szabályos kikapcsolása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pl. a személyzet szakszerű betanítása, tájékoztatás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hu-HU" u="sng" dirty="0" smtClean="0"/>
              <a:t>A számítógépes eszközök, adathordozók helytelen kezelése ellen: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pl. működés közben ne mozgassuk a gépet,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 smtClean="0"/>
              <a:t>pl. az eszközöket védjük a portól, hőtől, folyadékoktól, mágneses és mechanikai hatásoktól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Adatsérülések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Az adatvesztések elkerülése érdekében: készítsünk biztonsági tartalékmásolatot vagy használjunk visszaállítási tartalékállományt.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u="sng" dirty="0" smtClean="0"/>
              <a:t>Biztonsági tartalékmásolat (backup </a:t>
            </a:r>
            <a:r>
              <a:rPr lang="hu-HU" u="sng" dirty="0" err="1" smtClean="0"/>
              <a:t>copy</a:t>
            </a:r>
            <a:r>
              <a:rPr lang="hu-HU" u="sng" dirty="0" smtClean="0"/>
              <a:t>): </a:t>
            </a:r>
            <a:r>
              <a:rPr lang="hu-HU" dirty="0" smtClean="0"/>
              <a:t>olyan elkülönített archív adattároló, amely a felhasználó számára adatainak véletlenül bekövetkező megváltozása esetén biztosítja az adatok utolsó változatának visszaállítását.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u="sng" dirty="0" smtClean="0"/>
              <a:t>Visszaállítási tartalékállomány (backup file): </a:t>
            </a:r>
            <a:r>
              <a:rPr lang="hu-HU" dirty="0" smtClean="0"/>
              <a:t>mentés esetén a rendszer a fájl új változata mellett a régi (korábbi) változatot is tárolja (neve változatlan, kiterjesztés </a:t>
            </a:r>
            <a:r>
              <a:rPr lang="hu-HU" dirty="0" err="1" smtClean="0"/>
              <a:t>áltlában</a:t>
            </a:r>
            <a:r>
              <a:rPr lang="hu-HU" dirty="0" smtClean="0"/>
              <a:t> BAK lesz).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700213"/>
            <a:ext cx="6781800" cy="19923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6800" dirty="0" smtClean="0"/>
              <a:t>SZÁMÍTÓGÉPES</a:t>
            </a:r>
            <a:br>
              <a:rPr lang="hu-HU" sz="6800" dirty="0" smtClean="0"/>
            </a:br>
            <a:r>
              <a:rPr lang="hu-HU" sz="6800" dirty="0" smtClean="0"/>
              <a:t>VÍRUSOK</a:t>
            </a:r>
          </a:p>
        </p:txBody>
      </p:sp>
      <p:pic>
        <p:nvPicPr>
          <p:cNvPr id="13315" name="Kép 4" descr="drawing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88" y="4000500"/>
            <a:ext cx="2951162" cy="234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769</TotalTime>
  <Words>2732</Words>
  <Application>Microsoft Office PowerPoint</Application>
  <PresentationFormat>Diavetítés a képernyőre (4:3 oldalarány)</PresentationFormat>
  <Paragraphs>305</Paragraphs>
  <Slides>46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46</vt:i4>
      </vt:variant>
    </vt:vector>
  </HeadingPairs>
  <TitlesOfParts>
    <vt:vector size="52" baseType="lpstr">
      <vt:lpstr>Arial</vt:lpstr>
      <vt:lpstr>Calibri</vt:lpstr>
      <vt:lpstr>Constantia</vt:lpstr>
      <vt:lpstr>Wingdings 2</vt:lpstr>
      <vt:lpstr>Wingdings</vt:lpstr>
      <vt:lpstr>Áramlás</vt:lpstr>
      <vt:lpstr>Alapfogalmak</vt:lpstr>
      <vt:lpstr>Alapfogalmak</vt:lpstr>
      <vt:lpstr>Illetéktelen hozzáférés</vt:lpstr>
      <vt:lpstr>Illetéktelen hozzáférés</vt:lpstr>
      <vt:lpstr>Túlfeszültség, áramkimaradás</vt:lpstr>
      <vt:lpstr>Adatsérülések</vt:lpstr>
      <vt:lpstr>Adatsérülések</vt:lpstr>
      <vt:lpstr>Adatsérülések</vt:lpstr>
      <vt:lpstr>SZÁMÍTÓGÉPES VÍRUSOK</vt:lpstr>
      <vt:lpstr>Számítógépes kártevők</vt:lpstr>
      <vt:lpstr>Vírus: Nem más, mint programsorokba öntött            rosszindulat. Több szempont szerint            osztályozhatjuk őket:</vt:lpstr>
      <vt:lpstr>1. Vírusok</vt:lpstr>
      <vt:lpstr>Vírusok</vt:lpstr>
      <vt:lpstr>Vírusok</vt:lpstr>
      <vt:lpstr>Vírusok terjedése</vt:lpstr>
      <vt:lpstr>Vírusfertőzést kiváltó okok</vt:lpstr>
      <vt:lpstr>Vírusfertőzés jelei</vt:lpstr>
      <vt:lpstr>Vírusok működése</vt:lpstr>
      <vt:lpstr>Vírusok támadási területei</vt:lpstr>
      <vt:lpstr>Vírusok osztályozása</vt:lpstr>
      <vt:lpstr>Vírusok osztályozása</vt:lpstr>
      <vt:lpstr>Vírusok osztályozása</vt:lpstr>
      <vt:lpstr>Vírusok osztályozása</vt:lpstr>
      <vt:lpstr>Vírusok osztályozása</vt:lpstr>
      <vt:lpstr>Vírusok osztályozása</vt:lpstr>
      <vt:lpstr>Vírusok osztályozása</vt:lpstr>
      <vt:lpstr>2. Vírusgenerátorok</vt:lpstr>
      <vt:lpstr>3. Trójai vírusok</vt:lpstr>
      <vt:lpstr>29. dia</vt:lpstr>
      <vt:lpstr>3. Programférgek (Worms)</vt:lpstr>
      <vt:lpstr>4. Logikai bombák</vt:lpstr>
      <vt:lpstr>5. Hátsóajtók, kiskapuk és csapdák</vt:lpstr>
      <vt:lpstr>6. Baktériumok és nyulak</vt:lpstr>
      <vt:lpstr>Spyware, Adware</vt:lpstr>
      <vt:lpstr>Hoax-ok</vt:lpstr>
      <vt:lpstr>36. dia</vt:lpstr>
      <vt:lpstr>SPAM-ek</vt:lpstr>
      <vt:lpstr>38. dia</vt:lpstr>
      <vt:lpstr>39. dia</vt:lpstr>
      <vt:lpstr>7. Vírusmegelőzés a gyakorlatban</vt:lpstr>
      <vt:lpstr>41. dia</vt:lpstr>
      <vt:lpstr>42. dia</vt:lpstr>
      <vt:lpstr>Vírusirtás</vt:lpstr>
      <vt:lpstr>Védekezés</vt:lpstr>
      <vt:lpstr>Kerülendő csatolt file-ok</vt:lpstr>
      <vt:lpstr>Mit tehetünk? Néhány óvintézkedéssel    csökkenthetjük a fertőzésveszélyt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AG</cp:lastModifiedBy>
  <cp:revision>53</cp:revision>
  <dcterms:created xsi:type="dcterms:W3CDTF">1601-01-01T00:00:00Z</dcterms:created>
  <dcterms:modified xsi:type="dcterms:W3CDTF">2013-12-03T21:13:17Z</dcterms:modified>
</cp:coreProperties>
</file>