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02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notesSlides/notesSlide9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52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D27AFA17-7660-45F3-BF71-335FEA08C998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9B649A-F488-4529-84E1-9B8ADE8A3972}" type="slidenum">
              <a:rPr lang="hu-HU"/>
              <a:pPr/>
              <a:t>1</a:t>
            </a:fld>
            <a:endParaRPr lang="hu-HU"/>
          </a:p>
        </p:txBody>
      </p:sp>
      <p:sp>
        <p:nvSpPr>
          <p:cNvPr id="1136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AC4B3B-C26F-42A2-9A1B-A7E038149241}" type="slidenum">
              <a:rPr lang="hu-HU"/>
              <a:pPr/>
              <a:t>10</a:t>
            </a:fld>
            <a:endParaRPr lang="hu-HU"/>
          </a:p>
        </p:txBody>
      </p:sp>
      <p:sp>
        <p:nvSpPr>
          <p:cNvPr id="1228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544B1E-8646-4C38-879D-7359D9DF89C6}" type="slidenum">
              <a:rPr lang="hu-HU"/>
              <a:pPr/>
              <a:t>100</a:t>
            </a:fld>
            <a:endParaRPr lang="hu-HU"/>
          </a:p>
        </p:txBody>
      </p:sp>
      <p:sp>
        <p:nvSpPr>
          <p:cNvPr id="2150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4AE192-7FBC-4828-B233-18BF95CB2298}" type="slidenum">
              <a:rPr lang="hu-HU"/>
              <a:pPr/>
              <a:t>101</a:t>
            </a:fld>
            <a:endParaRPr lang="hu-HU"/>
          </a:p>
        </p:txBody>
      </p:sp>
      <p:sp>
        <p:nvSpPr>
          <p:cNvPr id="2160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145B95-F313-4679-9B76-134FE60D79BE}" type="slidenum">
              <a:rPr lang="hu-HU"/>
              <a:pPr/>
              <a:t>102</a:t>
            </a:fld>
            <a:endParaRPr lang="hu-HU"/>
          </a:p>
        </p:txBody>
      </p:sp>
      <p:sp>
        <p:nvSpPr>
          <p:cNvPr id="2170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3936A6-F318-4F3E-93E1-C0840F8E97F3}" type="slidenum">
              <a:rPr lang="hu-HU"/>
              <a:pPr/>
              <a:t>103</a:t>
            </a:fld>
            <a:endParaRPr lang="hu-HU"/>
          </a:p>
        </p:txBody>
      </p:sp>
      <p:sp>
        <p:nvSpPr>
          <p:cNvPr id="2181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B484D9-9297-4F16-A377-880123CDA0F1}" type="slidenum">
              <a:rPr lang="hu-HU"/>
              <a:pPr/>
              <a:t>104</a:t>
            </a:fld>
            <a:endParaRPr lang="hu-HU"/>
          </a:p>
        </p:txBody>
      </p:sp>
      <p:sp>
        <p:nvSpPr>
          <p:cNvPr id="2191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4BBD82-64C4-48EA-AE36-8FEC4B874020}" type="slidenum">
              <a:rPr lang="hu-HU"/>
              <a:pPr/>
              <a:t>105</a:t>
            </a:fld>
            <a:endParaRPr lang="hu-HU"/>
          </a:p>
        </p:txBody>
      </p:sp>
      <p:sp>
        <p:nvSpPr>
          <p:cNvPr id="2201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CBBB35-4241-4DE8-A665-7301713E1070}" type="slidenum">
              <a:rPr lang="hu-HU"/>
              <a:pPr/>
              <a:t>106</a:t>
            </a:fld>
            <a:endParaRPr lang="hu-HU"/>
          </a:p>
        </p:txBody>
      </p:sp>
      <p:sp>
        <p:nvSpPr>
          <p:cNvPr id="2211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8A2610-77E3-4167-B362-253623209482}" type="slidenum">
              <a:rPr lang="hu-HU"/>
              <a:pPr/>
              <a:t>107</a:t>
            </a:fld>
            <a:endParaRPr lang="hu-HU"/>
          </a:p>
        </p:txBody>
      </p:sp>
      <p:sp>
        <p:nvSpPr>
          <p:cNvPr id="2222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BD239B-99DB-465F-B7B1-86F0C1E2A362}" type="slidenum">
              <a:rPr lang="hu-HU"/>
              <a:pPr/>
              <a:t>108</a:t>
            </a:fld>
            <a:endParaRPr lang="hu-HU"/>
          </a:p>
        </p:txBody>
      </p:sp>
      <p:sp>
        <p:nvSpPr>
          <p:cNvPr id="2232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FE65C0-D4C7-40DC-A3FC-9000DDAA0181}" type="slidenum">
              <a:rPr lang="hu-HU"/>
              <a:pPr/>
              <a:t>11</a:t>
            </a:fld>
            <a:endParaRPr lang="hu-HU"/>
          </a:p>
        </p:txBody>
      </p:sp>
      <p:sp>
        <p:nvSpPr>
          <p:cNvPr id="1239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D69A17-98FA-4D8E-8EDC-2EECAA6DB348}" type="slidenum">
              <a:rPr lang="hu-HU"/>
              <a:pPr/>
              <a:t>12</a:t>
            </a:fld>
            <a:endParaRPr lang="hu-HU"/>
          </a:p>
        </p:txBody>
      </p:sp>
      <p:sp>
        <p:nvSpPr>
          <p:cNvPr id="1249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50DA3A-9CD2-462C-A0EC-C9D1094041FC}" type="slidenum">
              <a:rPr lang="hu-HU"/>
              <a:pPr/>
              <a:t>13</a:t>
            </a:fld>
            <a:endParaRPr lang="hu-HU"/>
          </a:p>
        </p:txBody>
      </p:sp>
      <p:sp>
        <p:nvSpPr>
          <p:cNvPr id="1259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7DF288-8380-42B4-B5E2-A50C0C03139D}" type="slidenum">
              <a:rPr lang="hu-HU"/>
              <a:pPr/>
              <a:t>14</a:t>
            </a:fld>
            <a:endParaRPr lang="hu-HU"/>
          </a:p>
        </p:txBody>
      </p:sp>
      <p:sp>
        <p:nvSpPr>
          <p:cNvPr id="1269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525925-EC21-4A61-9597-4FEDBD05F106}" type="slidenum">
              <a:rPr lang="hu-HU"/>
              <a:pPr/>
              <a:t>15</a:t>
            </a:fld>
            <a:endParaRPr lang="hu-HU"/>
          </a:p>
        </p:txBody>
      </p:sp>
      <p:sp>
        <p:nvSpPr>
          <p:cNvPr id="1280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F4417D-C067-436F-AF93-6995CB8EF0D9}" type="slidenum">
              <a:rPr lang="hu-HU"/>
              <a:pPr/>
              <a:t>16</a:t>
            </a:fld>
            <a:endParaRPr lang="hu-HU"/>
          </a:p>
        </p:txBody>
      </p:sp>
      <p:sp>
        <p:nvSpPr>
          <p:cNvPr id="1290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3CAA47-01DB-400C-B91B-E8AF81793B3D}" type="slidenum">
              <a:rPr lang="hu-HU"/>
              <a:pPr/>
              <a:t>17</a:t>
            </a:fld>
            <a:endParaRPr lang="hu-HU"/>
          </a:p>
        </p:txBody>
      </p:sp>
      <p:sp>
        <p:nvSpPr>
          <p:cNvPr id="1300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6B60A-120E-4156-8FE6-2991C3FEBC9B}" type="slidenum">
              <a:rPr lang="hu-HU"/>
              <a:pPr/>
              <a:t>18</a:t>
            </a:fld>
            <a:endParaRPr lang="hu-HU"/>
          </a:p>
        </p:txBody>
      </p:sp>
      <p:sp>
        <p:nvSpPr>
          <p:cNvPr id="1310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30E620-9FAE-4762-8310-5A8555AACC23}" type="slidenum">
              <a:rPr lang="hu-HU"/>
              <a:pPr/>
              <a:t>19</a:t>
            </a:fld>
            <a:endParaRPr lang="hu-HU"/>
          </a:p>
        </p:txBody>
      </p:sp>
      <p:sp>
        <p:nvSpPr>
          <p:cNvPr id="132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8866DD-9161-467E-80E7-EF84BE2FB3AE}" type="slidenum">
              <a:rPr lang="hu-HU"/>
              <a:pPr/>
              <a:t>2</a:t>
            </a:fld>
            <a:endParaRPr lang="hu-HU"/>
          </a:p>
        </p:txBody>
      </p:sp>
      <p:sp>
        <p:nvSpPr>
          <p:cNvPr id="1146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BEA309-944A-4604-A8F8-6C7523019B8D}" type="slidenum">
              <a:rPr lang="hu-HU"/>
              <a:pPr/>
              <a:t>20</a:t>
            </a:fld>
            <a:endParaRPr lang="hu-HU"/>
          </a:p>
        </p:txBody>
      </p:sp>
      <p:sp>
        <p:nvSpPr>
          <p:cNvPr id="133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53D416-DB67-46CA-BE78-511B65F6B5CC}" type="slidenum">
              <a:rPr lang="hu-HU"/>
              <a:pPr/>
              <a:t>21</a:t>
            </a:fld>
            <a:endParaRPr lang="hu-HU"/>
          </a:p>
        </p:txBody>
      </p:sp>
      <p:sp>
        <p:nvSpPr>
          <p:cNvPr id="134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C1202A-97BF-422C-85D6-7E46581956E8}" type="slidenum">
              <a:rPr lang="hu-HU"/>
              <a:pPr/>
              <a:t>22</a:t>
            </a:fld>
            <a:endParaRPr lang="hu-HU"/>
          </a:p>
        </p:txBody>
      </p:sp>
      <p:sp>
        <p:nvSpPr>
          <p:cNvPr id="135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62C936-EA06-4435-A4C1-5A0AFC679C73}" type="slidenum">
              <a:rPr lang="hu-HU"/>
              <a:pPr/>
              <a:t>23</a:t>
            </a:fld>
            <a:endParaRPr lang="hu-HU"/>
          </a:p>
        </p:txBody>
      </p:sp>
      <p:sp>
        <p:nvSpPr>
          <p:cNvPr id="136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667ABE-08E3-4180-82D7-D0A79240FA5A}" type="slidenum">
              <a:rPr lang="hu-HU"/>
              <a:pPr/>
              <a:t>24</a:t>
            </a:fld>
            <a:endParaRPr lang="hu-HU"/>
          </a:p>
        </p:txBody>
      </p:sp>
      <p:sp>
        <p:nvSpPr>
          <p:cNvPr id="137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2DEBFF-F348-482E-8F69-A1B8902DFF28}" type="slidenum">
              <a:rPr lang="hu-HU"/>
              <a:pPr/>
              <a:t>25</a:t>
            </a:fld>
            <a:endParaRPr lang="hu-HU"/>
          </a:p>
        </p:txBody>
      </p:sp>
      <p:sp>
        <p:nvSpPr>
          <p:cNvPr id="138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B60F34-E26C-480F-A1A5-8E0348A6CCE5}" type="slidenum">
              <a:rPr lang="hu-HU"/>
              <a:pPr/>
              <a:t>26</a:t>
            </a:fld>
            <a:endParaRPr lang="hu-HU"/>
          </a:p>
        </p:txBody>
      </p:sp>
      <p:sp>
        <p:nvSpPr>
          <p:cNvPr id="139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53A703-4CD9-4304-8C8A-D35BF2BDCE94}" type="slidenum">
              <a:rPr lang="hu-HU"/>
              <a:pPr/>
              <a:t>27</a:t>
            </a:fld>
            <a:endParaRPr lang="hu-HU"/>
          </a:p>
        </p:txBody>
      </p:sp>
      <p:sp>
        <p:nvSpPr>
          <p:cNvPr id="140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F816D5-5B80-434D-84A3-9AE3118763F9}" type="slidenum">
              <a:rPr lang="hu-HU"/>
              <a:pPr/>
              <a:t>28</a:t>
            </a:fld>
            <a:endParaRPr lang="hu-HU"/>
          </a:p>
        </p:txBody>
      </p:sp>
      <p:sp>
        <p:nvSpPr>
          <p:cNvPr id="141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8260FB-76A3-4AB4-A7C0-E320F551E70B}" type="slidenum">
              <a:rPr lang="hu-HU"/>
              <a:pPr/>
              <a:t>29</a:t>
            </a:fld>
            <a:endParaRPr lang="hu-HU"/>
          </a:p>
        </p:txBody>
      </p:sp>
      <p:sp>
        <p:nvSpPr>
          <p:cNvPr id="142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E3F24F-689A-4025-9765-85772F00D794}" type="slidenum">
              <a:rPr lang="hu-HU"/>
              <a:pPr/>
              <a:t>3</a:t>
            </a:fld>
            <a:endParaRPr lang="hu-HU"/>
          </a:p>
        </p:txBody>
      </p:sp>
      <p:sp>
        <p:nvSpPr>
          <p:cNvPr id="1157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8D8ECA-10A3-4CE1-83A9-CCDB9610532F}" type="slidenum">
              <a:rPr lang="hu-HU"/>
              <a:pPr/>
              <a:t>30</a:t>
            </a:fld>
            <a:endParaRPr lang="hu-HU"/>
          </a:p>
        </p:txBody>
      </p:sp>
      <p:sp>
        <p:nvSpPr>
          <p:cNvPr id="143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97D8CF-7EE9-40D2-8E46-8B17F577F5E3}" type="slidenum">
              <a:rPr lang="hu-HU"/>
              <a:pPr/>
              <a:t>31</a:t>
            </a:fld>
            <a:endParaRPr lang="hu-HU"/>
          </a:p>
        </p:txBody>
      </p:sp>
      <p:sp>
        <p:nvSpPr>
          <p:cNvPr id="144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F0037E-23AA-41A7-A6BB-ABA53D783269}" type="slidenum">
              <a:rPr lang="hu-HU"/>
              <a:pPr/>
              <a:t>32</a:t>
            </a:fld>
            <a:endParaRPr lang="hu-HU"/>
          </a:p>
        </p:txBody>
      </p:sp>
      <p:sp>
        <p:nvSpPr>
          <p:cNvPr id="145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298F10-E79F-4129-A827-B166DA3212C1}" type="slidenum">
              <a:rPr lang="hu-HU"/>
              <a:pPr/>
              <a:t>33</a:t>
            </a:fld>
            <a:endParaRPr lang="hu-HU"/>
          </a:p>
        </p:txBody>
      </p:sp>
      <p:sp>
        <p:nvSpPr>
          <p:cNvPr id="146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83DDED-9894-4A70-AC7A-6A98C5414835}" type="slidenum">
              <a:rPr lang="hu-HU"/>
              <a:pPr/>
              <a:t>34</a:t>
            </a:fld>
            <a:endParaRPr lang="hu-HU"/>
          </a:p>
        </p:txBody>
      </p:sp>
      <p:sp>
        <p:nvSpPr>
          <p:cNvPr id="147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751B1D-455B-404C-8671-5A89EE1AE5E2}" type="slidenum">
              <a:rPr lang="hu-HU"/>
              <a:pPr/>
              <a:t>35</a:t>
            </a:fld>
            <a:endParaRPr lang="hu-HU"/>
          </a:p>
        </p:txBody>
      </p:sp>
      <p:sp>
        <p:nvSpPr>
          <p:cNvPr id="148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FDD0CC-E86E-4675-A3F3-32C724813E95}" type="slidenum">
              <a:rPr lang="hu-HU"/>
              <a:pPr/>
              <a:t>36</a:t>
            </a:fld>
            <a:endParaRPr lang="hu-HU"/>
          </a:p>
        </p:txBody>
      </p:sp>
      <p:sp>
        <p:nvSpPr>
          <p:cNvPr id="149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eaLnBrk="1">
              <a:lnSpc>
                <a:spcPct val="104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2000">
                <a:latin typeface="Arial" charset="0"/>
                <a:ea typeface="DejaVu Sans" charset="0"/>
                <a:cs typeface="DejaVu Sans" charset="0"/>
              </a:rPr>
              <a:t>Régebbi excelben kutat volt a neve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63AB0B-6D76-4655-825B-42E3C675F5D1}" type="slidenum">
              <a:rPr lang="hu-HU"/>
              <a:pPr/>
              <a:t>37</a:t>
            </a:fld>
            <a:endParaRPr lang="hu-HU"/>
          </a:p>
        </p:txBody>
      </p:sp>
      <p:sp>
        <p:nvSpPr>
          <p:cNvPr id="150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5BDE9B-EF5B-4811-AB8D-FB074F5F2143}" type="slidenum">
              <a:rPr lang="hu-HU"/>
              <a:pPr/>
              <a:t>38</a:t>
            </a:fld>
            <a:endParaRPr lang="hu-HU"/>
          </a:p>
        </p:txBody>
      </p:sp>
      <p:sp>
        <p:nvSpPr>
          <p:cNvPr id="151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759520-DC04-46FD-B55F-87DED1CEC0FA}" type="slidenum">
              <a:rPr lang="hu-HU"/>
              <a:pPr/>
              <a:t>39</a:t>
            </a:fld>
            <a:endParaRPr lang="hu-HU"/>
          </a:p>
        </p:txBody>
      </p:sp>
      <p:sp>
        <p:nvSpPr>
          <p:cNvPr id="152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F95003-C3EF-419E-A7A2-0F0551D3156E}" type="slidenum">
              <a:rPr lang="hu-HU"/>
              <a:pPr/>
              <a:t>4</a:t>
            </a:fld>
            <a:endParaRPr lang="hu-HU"/>
          </a:p>
        </p:txBody>
      </p:sp>
      <p:sp>
        <p:nvSpPr>
          <p:cNvPr id="1167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3EF427-C4B1-4E14-85D8-674346C8720E}" type="slidenum">
              <a:rPr lang="hu-HU"/>
              <a:pPr/>
              <a:t>40</a:t>
            </a:fld>
            <a:endParaRPr lang="hu-HU"/>
          </a:p>
        </p:txBody>
      </p:sp>
      <p:sp>
        <p:nvSpPr>
          <p:cNvPr id="153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AA2DE7-C8E8-4A3E-9C92-5F1CE3451C81}" type="slidenum">
              <a:rPr lang="hu-HU"/>
              <a:pPr/>
              <a:t>41</a:t>
            </a:fld>
            <a:endParaRPr lang="hu-HU"/>
          </a:p>
        </p:txBody>
      </p:sp>
      <p:sp>
        <p:nvSpPr>
          <p:cNvPr id="154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8493A6-BD31-4BB5-84B3-197CEA6B961C}" type="slidenum">
              <a:rPr lang="hu-HU"/>
              <a:pPr/>
              <a:t>42</a:t>
            </a:fld>
            <a:endParaRPr lang="hu-HU"/>
          </a:p>
        </p:txBody>
      </p:sp>
      <p:sp>
        <p:nvSpPr>
          <p:cNvPr id="155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53AE68-A64E-42E2-937B-59286C27DBB4}" type="slidenum">
              <a:rPr lang="hu-HU"/>
              <a:pPr/>
              <a:t>43</a:t>
            </a:fld>
            <a:endParaRPr lang="hu-HU"/>
          </a:p>
        </p:txBody>
      </p:sp>
      <p:sp>
        <p:nvSpPr>
          <p:cNvPr id="156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F34338-F9CA-4DF5-89A8-99D60CF7945C}" type="slidenum">
              <a:rPr lang="hu-HU"/>
              <a:pPr/>
              <a:t>44</a:t>
            </a:fld>
            <a:endParaRPr lang="hu-HU"/>
          </a:p>
        </p:txBody>
      </p:sp>
      <p:sp>
        <p:nvSpPr>
          <p:cNvPr id="157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55B069-266E-402B-955F-8AE1020A72CA}" type="slidenum">
              <a:rPr lang="hu-HU"/>
              <a:pPr/>
              <a:t>45</a:t>
            </a:fld>
            <a:endParaRPr lang="hu-HU"/>
          </a:p>
        </p:txBody>
      </p:sp>
      <p:sp>
        <p:nvSpPr>
          <p:cNvPr id="158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AF4983-F9B1-4AF0-863F-80BE6DAC9E2B}" type="slidenum">
              <a:rPr lang="hu-HU"/>
              <a:pPr/>
              <a:t>46</a:t>
            </a:fld>
            <a:endParaRPr lang="hu-HU"/>
          </a:p>
        </p:txBody>
      </p:sp>
      <p:sp>
        <p:nvSpPr>
          <p:cNvPr id="159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C40DB4-84FF-4C48-B3D9-FA5E476385B0}" type="slidenum">
              <a:rPr lang="hu-HU"/>
              <a:pPr/>
              <a:t>47</a:t>
            </a:fld>
            <a:endParaRPr lang="hu-HU"/>
          </a:p>
        </p:txBody>
      </p:sp>
      <p:sp>
        <p:nvSpPr>
          <p:cNvPr id="160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34C6FD-E800-481F-BC5D-7E1E1EFE40D4}" type="slidenum">
              <a:rPr lang="hu-HU"/>
              <a:pPr/>
              <a:t>48</a:t>
            </a:fld>
            <a:endParaRPr lang="hu-HU"/>
          </a:p>
        </p:txBody>
      </p:sp>
      <p:sp>
        <p:nvSpPr>
          <p:cNvPr id="161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258789-BC45-455C-9AE4-8FAAF1F69648}" type="slidenum">
              <a:rPr lang="hu-HU"/>
              <a:pPr/>
              <a:t>49</a:t>
            </a:fld>
            <a:endParaRPr lang="hu-HU"/>
          </a:p>
        </p:txBody>
      </p:sp>
      <p:sp>
        <p:nvSpPr>
          <p:cNvPr id="162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737339-0553-4809-86B2-B5C40FE1B395}" type="slidenum">
              <a:rPr lang="hu-HU"/>
              <a:pPr/>
              <a:t>5</a:t>
            </a:fld>
            <a:endParaRPr lang="hu-HU"/>
          </a:p>
        </p:txBody>
      </p:sp>
      <p:sp>
        <p:nvSpPr>
          <p:cNvPr id="1177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C24B34-ABD5-4CDF-8DB1-BE729E6A38F2}" type="slidenum">
              <a:rPr lang="hu-HU"/>
              <a:pPr/>
              <a:t>50</a:t>
            </a:fld>
            <a:endParaRPr lang="hu-HU"/>
          </a:p>
        </p:txBody>
      </p:sp>
      <p:sp>
        <p:nvSpPr>
          <p:cNvPr id="163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D86324-8C14-4A5A-ADF2-E8987B4E622C}" type="slidenum">
              <a:rPr lang="hu-HU"/>
              <a:pPr/>
              <a:t>51</a:t>
            </a:fld>
            <a:endParaRPr lang="hu-HU"/>
          </a:p>
        </p:txBody>
      </p:sp>
      <p:sp>
        <p:nvSpPr>
          <p:cNvPr id="164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EAEEA8-59C9-49C6-82AE-D4E79D519372}" type="slidenum">
              <a:rPr lang="hu-HU"/>
              <a:pPr/>
              <a:t>52</a:t>
            </a:fld>
            <a:endParaRPr lang="hu-HU"/>
          </a:p>
        </p:txBody>
      </p:sp>
      <p:sp>
        <p:nvSpPr>
          <p:cNvPr id="165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AC4B10-8F65-43A9-BFA2-7E27F6BBA054}" type="slidenum">
              <a:rPr lang="hu-HU"/>
              <a:pPr/>
              <a:t>53</a:t>
            </a:fld>
            <a:endParaRPr lang="hu-HU"/>
          </a:p>
        </p:txBody>
      </p:sp>
      <p:sp>
        <p:nvSpPr>
          <p:cNvPr id="166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9B7F42-14FF-47FB-A371-0D01EC799BBF}" type="slidenum">
              <a:rPr lang="hu-HU"/>
              <a:pPr/>
              <a:t>54</a:t>
            </a:fld>
            <a:endParaRPr lang="hu-HU"/>
          </a:p>
        </p:txBody>
      </p:sp>
      <p:sp>
        <p:nvSpPr>
          <p:cNvPr id="167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A8D05A-CF60-4F6A-934F-A89E2B605F52}" type="slidenum">
              <a:rPr lang="hu-HU"/>
              <a:pPr/>
              <a:t>55</a:t>
            </a:fld>
            <a:endParaRPr lang="hu-HU"/>
          </a:p>
        </p:txBody>
      </p:sp>
      <p:sp>
        <p:nvSpPr>
          <p:cNvPr id="168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16324E-A353-402D-8287-CEAE17CF1120}" type="slidenum">
              <a:rPr lang="hu-HU"/>
              <a:pPr/>
              <a:t>56</a:t>
            </a:fld>
            <a:endParaRPr lang="hu-HU"/>
          </a:p>
        </p:txBody>
      </p:sp>
      <p:sp>
        <p:nvSpPr>
          <p:cNvPr id="169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9EBFEF-3E46-48CB-A60B-01CCC093D6F3}" type="slidenum">
              <a:rPr lang="hu-HU"/>
              <a:pPr/>
              <a:t>57</a:t>
            </a:fld>
            <a:endParaRPr lang="hu-HU"/>
          </a:p>
        </p:txBody>
      </p:sp>
      <p:sp>
        <p:nvSpPr>
          <p:cNvPr id="171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354380-B8A9-4D2F-856C-A8863E83C752}" type="slidenum">
              <a:rPr lang="hu-HU"/>
              <a:pPr/>
              <a:t>58</a:t>
            </a:fld>
            <a:endParaRPr lang="hu-HU"/>
          </a:p>
        </p:txBody>
      </p:sp>
      <p:sp>
        <p:nvSpPr>
          <p:cNvPr id="172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986429-A3EA-4546-8AE4-B679AB62FD6C}" type="slidenum">
              <a:rPr lang="hu-HU"/>
              <a:pPr/>
              <a:t>59</a:t>
            </a:fld>
            <a:endParaRPr lang="hu-HU"/>
          </a:p>
        </p:txBody>
      </p:sp>
      <p:sp>
        <p:nvSpPr>
          <p:cNvPr id="173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C826E8-1ECA-4BF1-843B-E0520212C94B}" type="slidenum">
              <a:rPr lang="hu-HU"/>
              <a:pPr/>
              <a:t>6</a:t>
            </a:fld>
            <a:endParaRPr lang="hu-HU"/>
          </a:p>
        </p:txBody>
      </p:sp>
      <p:sp>
        <p:nvSpPr>
          <p:cNvPr id="1187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AF1FCC-0CA0-4DDB-9FAE-7435B42D6190}" type="slidenum">
              <a:rPr lang="hu-HU"/>
              <a:pPr/>
              <a:t>60</a:t>
            </a:fld>
            <a:endParaRPr lang="hu-HU"/>
          </a:p>
        </p:txBody>
      </p:sp>
      <p:sp>
        <p:nvSpPr>
          <p:cNvPr id="174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A91657-D084-41B1-B79F-0C5BEB76E11E}" type="slidenum">
              <a:rPr lang="hu-HU"/>
              <a:pPr/>
              <a:t>61</a:t>
            </a:fld>
            <a:endParaRPr lang="hu-HU"/>
          </a:p>
        </p:txBody>
      </p:sp>
      <p:sp>
        <p:nvSpPr>
          <p:cNvPr id="175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A39D5C-829C-4646-804E-DE2D5C73BECF}" type="slidenum">
              <a:rPr lang="hu-HU"/>
              <a:pPr/>
              <a:t>62</a:t>
            </a:fld>
            <a:endParaRPr lang="hu-HU"/>
          </a:p>
        </p:txBody>
      </p:sp>
      <p:sp>
        <p:nvSpPr>
          <p:cNvPr id="176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BA8BA7-1931-4149-9746-61D112F9C5B3}" type="slidenum">
              <a:rPr lang="hu-HU"/>
              <a:pPr/>
              <a:t>63</a:t>
            </a:fld>
            <a:endParaRPr lang="hu-HU"/>
          </a:p>
        </p:txBody>
      </p:sp>
      <p:sp>
        <p:nvSpPr>
          <p:cNvPr id="177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8643C9-51B7-4439-93E2-E2854D68856A}" type="slidenum">
              <a:rPr lang="hu-HU"/>
              <a:pPr/>
              <a:t>64</a:t>
            </a:fld>
            <a:endParaRPr lang="hu-HU"/>
          </a:p>
        </p:txBody>
      </p:sp>
      <p:sp>
        <p:nvSpPr>
          <p:cNvPr id="178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E54C8F-33D8-4121-830A-CBB6C90BC764}" type="slidenum">
              <a:rPr lang="hu-HU"/>
              <a:pPr/>
              <a:t>65</a:t>
            </a:fld>
            <a:endParaRPr lang="hu-HU"/>
          </a:p>
        </p:txBody>
      </p:sp>
      <p:sp>
        <p:nvSpPr>
          <p:cNvPr id="179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6AC6A3-022C-4C5A-BAD7-BFF17A4D72C7}" type="slidenum">
              <a:rPr lang="hu-HU"/>
              <a:pPr/>
              <a:t>66</a:t>
            </a:fld>
            <a:endParaRPr lang="hu-HU"/>
          </a:p>
        </p:txBody>
      </p:sp>
      <p:sp>
        <p:nvSpPr>
          <p:cNvPr id="180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1777F5-E47D-4986-8A83-BCD22309EEE9}" type="slidenum">
              <a:rPr lang="hu-HU"/>
              <a:pPr/>
              <a:t>67</a:t>
            </a:fld>
            <a:endParaRPr lang="hu-HU"/>
          </a:p>
        </p:txBody>
      </p:sp>
      <p:sp>
        <p:nvSpPr>
          <p:cNvPr id="181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5469DA-0116-4165-BFFD-F6157533F455}" type="slidenum">
              <a:rPr lang="hu-HU"/>
              <a:pPr/>
              <a:t>68</a:t>
            </a:fld>
            <a:endParaRPr lang="hu-HU"/>
          </a:p>
        </p:txBody>
      </p:sp>
      <p:sp>
        <p:nvSpPr>
          <p:cNvPr id="182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1815B6-813B-426A-99A3-AD1DA9468CE5}" type="slidenum">
              <a:rPr lang="hu-HU"/>
              <a:pPr/>
              <a:t>69</a:t>
            </a:fld>
            <a:endParaRPr lang="hu-HU"/>
          </a:p>
        </p:txBody>
      </p:sp>
      <p:sp>
        <p:nvSpPr>
          <p:cNvPr id="183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C2A8AB-6FB2-4AB5-9024-985EF54AAAD5}" type="slidenum">
              <a:rPr lang="hu-HU"/>
              <a:pPr/>
              <a:t>7</a:t>
            </a:fld>
            <a:endParaRPr lang="hu-HU"/>
          </a:p>
        </p:txBody>
      </p:sp>
      <p:sp>
        <p:nvSpPr>
          <p:cNvPr id="1198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E337F8-F459-48B1-8912-7F5B4BD47527}" type="slidenum">
              <a:rPr lang="hu-HU"/>
              <a:pPr/>
              <a:t>70</a:t>
            </a:fld>
            <a:endParaRPr lang="hu-HU"/>
          </a:p>
        </p:txBody>
      </p:sp>
      <p:sp>
        <p:nvSpPr>
          <p:cNvPr id="184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C95868-2311-4BB9-9F77-F6BFF3266A47}" type="slidenum">
              <a:rPr lang="hu-HU"/>
              <a:pPr/>
              <a:t>71</a:t>
            </a:fld>
            <a:endParaRPr lang="hu-HU"/>
          </a:p>
        </p:txBody>
      </p:sp>
      <p:sp>
        <p:nvSpPr>
          <p:cNvPr id="185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777E72-12D6-44BA-82D4-0B65277C2D2D}" type="slidenum">
              <a:rPr lang="hu-HU"/>
              <a:pPr/>
              <a:t>72</a:t>
            </a:fld>
            <a:endParaRPr lang="hu-HU"/>
          </a:p>
        </p:txBody>
      </p:sp>
      <p:sp>
        <p:nvSpPr>
          <p:cNvPr id="186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D335E-86F1-43AB-8EE9-880CF3F3D414}" type="slidenum">
              <a:rPr lang="hu-HU"/>
              <a:pPr/>
              <a:t>73</a:t>
            </a:fld>
            <a:endParaRPr lang="hu-HU"/>
          </a:p>
        </p:txBody>
      </p:sp>
      <p:sp>
        <p:nvSpPr>
          <p:cNvPr id="187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8FAE91-4F31-486C-9047-D40AA4471484}" type="slidenum">
              <a:rPr lang="hu-HU"/>
              <a:pPr/>
              <a:t>74</a:t>
            </a:fld>
            <a:endParaRPr lang="hu-HU"/>
          </a:p>
        </p:txBody>
      </p:sp>
      <p:sp>
        <p:nvSpPr>
          <p:cNvPr id="188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CDE4F1-5117-478B-9DB9-C34FD01D9C30}" type="slidenum">
              <a:rPr lang="hu-HU"/>
              <a:pPr/>
              <a:t>75</a:t>
            </a:fld>
            <a:endParaRPr lang="hu-HU"/>
          </a:p>
        </p:txBody>
      </p:sp>
      <p:sp>
        <p:nvSpPr>
          <p:cNvPr id="189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EB846E-6311-4ECD-B669-D0E1B306E80E}" type="slidenum">
              <a:rPr lang="hu-HU"/>
              <a:pPr/>
              <a:t>76</a:t>
            </a:fld>
            <a:endParaRPr lang="hu-HU"/>
          </a:p>
        </p:txBody>
      </p:sp>
      <p:sp>
        <p:nvSpPr>
          <p:cNvPr id="1904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1E7225-2C8F-40D8-9CE5-B55D898D18CA}" type="slidenum">
              <a:rPr lang="hu-HU"/>
              <a:pPr/>
              <a:t>77</a:t>
            </a:fld>
            <a:endParaRPr lang="hu-HU"/>
          </a:p>
        </p:txBody>
      </p:sp>
      <p:sp>
        <p:nvSpPr>
          <p:cNvPr id="1914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B2A7C6-102F-44CB-9F8C-23C8D3D384C2}" type="slidenum">
              <a:rPr lang="hu-HU"/>
              <a:pPr/>
              <a:t>78</a:t>
            </a:fld>
            <a:endParaRPr lang="hu-HU"/>
          </a:p>
        </p:txBody>
      </p:sp>
      <p:sp>
        <p:nvSpPr>
          <p:cNvPr id="1925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CE0FD5-853E-4DEA-BDAB-2EC22F78B110}" type="slidenum">
              <a:rPr lang="hu-HU"/>
              <a:pPr/>
              <a:t>79</a:t>
            </a:fld>
            <a:endParaRPr lang="hu-HU"/>
          </a:p>
        </p:txBody>
      </p:sp>
      <p:sp>
        <p:nvSpPr>
          <p:cNvPr id="1935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0AACA8-C191-4421-A0C4-761243DF3189}" type="slidenum">
              <a:rPr lang="hu-HU"/>
              <a:pPr/>
              <a:t>8</a:t>
            </a:fld>
            <a:endParaRPr lang="hu-HU"/>
          </a:p>
        </p:txBody>
      </p:sp>
      <p:sp>
        <p:nvSpPr>
          <p:cNvPr id="1208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6D7C45-13E6-4E26-91C9-DA3568CED4DF}" type="slidenum">
              <a:rPr lang="hu-HU"/>
              <a:pPr/>
              <a:t>80</a:t>
            </a:fld>
            <a:endParaRPr lang="hu-HU"/>
          </a:p>
        </p:txBody>
      </p:sp>
      <p:sp>
        <p:nvSpPr>
          <p:cNvPr id="1945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5E4655-943A-4A93-B83E-27378F1DBFDA}" type="slidenum">
              <a:rPr lang="hu-HU"/>
              <a:pPr/>
              <a:t>81</a:t>
            </a:fld>
            <a:endParaRPr lang="hu-HU"/>
          </a:p>
        </p:txBody>
      </p:sp>
      <p:sp>
        <p:nvSpPr>
          <p:cNvPr id="195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552F49-E93D-4FDF-8B87-4D71BB990C2F}" type="slidenum">
              <a:rPr lang="hu-HU"/>
              <a:pPr/>
              <a:t>82</a:t>
            </a:fld>
            <a:endParaRPr lang="hu-HU"/>
          </a:p>
        </p:txBody>
      </p:sp>
      <p:sp>
        <p:nvSpPr>
          <p:cNvPr id="1966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78CE61-6A5E-4016-B80A-06738837101D}" type="slidenum">
              <a:rPr lang="hu-HU"/>
              <a:pPr/>
              <a:t>83</a:t>
            </a:fld>
            <a:endParaRPr lang="hu-HU"/>
          </a:p>
        </p:txBody>
      </p:sp>
      <p:sp>
        <p:nvSpPr>
          <p:cNvPr id="1976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2D82A8-FC50-49CD-B35D-0AAA817EC62D}" type="slidenum">
              <a:rPr lang="hu-HU"/>
              <a:pPr/>
              <a:t>84</a:t>
            </a:fld>
            <a:endParaRPr lang="hu-HU"/>
          </a:p>
        </p:txBody>
      </p:sp>
      <p:sp>
        <p:nvSpPr>
          <p:cNvPr id="1986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F165E2-DB3B-4FCE-A045-4CEB5C5EA459}" type="slidenum">
              <a:rPr lang="hu-HU"/>
              <a:pPr/>
              <a:t>85</a:t>
            </a:fld>
            <a:endParaRPr lang="hu-HU"/>
          </a:p>
        </p:txBody>
      </p:sp>
      <p:sp>
        <p:nvSpPr>
          <p:cNvPr id="1996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1AFBE2-6DFF-4F93-B7AE-C191D38CAC42}" type="slidenum">
              <a:rPr lang="hu-HU"/>
              <a:pPr/>
              <a:t>86</a:t>
            </a:fld>
            <a:endParaRPr lang="hu-HU"/>
          </a:p>
        </p:txBody>
      </p:sp>
      <p:sp>
        <p:nvSpPr>
          <p:cNvPr id="2007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16D49F-3DB1-4FC4-AD9C-8B09A28ED912}" type="slidenum">
              <a:rPr lang="hu-HU"/>
              <a:pPr/>
              <a:t>87</a:t>
            </a:fld>
            <a:endParaRPr lang="hu-HU"/>
          </a:p>
        </p:txBody>
      </p:sp>
      <p:sp>
        <p:nvSpPr>
          <p:cNvPr id="2017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5EC16D-8EBD-4529-A660-3326E46CC700}" type="slidenum">
              <a:rPr lang="hu-HU"/>
              <a:pPr/>
              <a:t>88</a:t>
            </a:fld>
            <a:endParaRPr lang="hu-HU"/>
          </a:p>
        </p:txBody>
      </p:sp>
      <p:sp>
        <p:nvSpPr>
          <p:cNvPr id="2027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8A45D5-5EF8-4B52-BD0F-BBA674634DF3}" type="slidenum">
              <a:rPr lang="hu-HU"/>
              <a:pPr/>
              <a:t>89</a:t>
            </a:fld>
            <a:endParaRPr lang="hu-HU"/>
          </a:p>
        </p:txBody>
      </p:sp>
      <p:sp>
        <p:nvSpPr>
          <p:cNvPr id="2037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0F8B76-FFA8-4DAE-8483-96041BF0D463}" type="slidenum">
              <a:rPr lang="hu-HU"/>
              <a:pPr/>
              <a:t>9</a:t>
            </a:fld>
            <a:endParaRPr lang="hu-HU"/>
          </a:p>
        </p:txBody>
      </p:sp>
      <p:sp>
        <p:nvSpPr>
          <p:cNvPr id="1218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EC9EFE-B90F-4871-AA4E-DC307821D644}" type="slidenum">
              <a:rPr lang="hu-HU"/>
              <a:pPr/>
              <a:t>90</a:t>
            </a:fld>
            <a:endParaRPr lang="hu-HU"/>
          </a:p>
        </p:txBody>
      </p:sp>
      <p:sp>
        <p:nvSpPr>
          <p:cNvPr id="2048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50403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eaLnBrk="1">
              <a:lnSpc>
                <a:spcPct val="104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2000">
                <a:latin typeface="Arial" charset="0"/>
                <a:ea typeface="DejaVu Sans" charset="0"/>
                <a:cs typeface="DejaVu Sans" charset="0"/>
              </a:rPr>
              <a:t>N!   n faktoriálisa</a:t>
            </a:r>
          </a:p>
          <a:p>
            <a:pPr eaLnBrk="1">
              <a:lnSpc>
                <a:spcPct val="104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hu-HU" sz="2000">
              <a:latin typeface="Arial" charset="0"/>
              <a:ea typeface="DejaVu Sans" charset="0"/>
              <a:cs typeface="DejaVu Sans" charset="0"/>
            </a:endParaRPr>
          </a:p>
          <a:p>
            <a:pPr eaLnBrk="1">
              <a:lnSpc>
                <a:spcPct val="104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2000">
                <a:latin typeface="Arial" charset="0"/>
                <a:ea typeface="DejaVu Sans" charset="0"/>
                <a:cs typeface="DejaVu Sans" charset="0"/>
              </a:rPr>
              <a:t>0!=1</a:t>
            </a:r>
          </a:p>
          <a:p>
            <a:pPr eaLnBrk="1">
              <a:lnSpc>
                <a:spcPct val="104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2000">
                <a:latin typeface="Arial" charset="0"/>
                <a:ea typeface="DejaVu Sans" charset="0"/>
                <a:cs typeface="DejaVu Sans" charset="0"/>
              </a:rPr>
              <a:t>1!=1</a:t>
            </a:r>
          </a:p>
          <a:p>
            <a:pPr eaLnBrk="1">
              <a:lnSpc>
                <a:spcPct val="104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2000">
                <a:latin typeface="Arial" charset="0"/>
                <a:ea typeface="DejaVu Sans" charset="0"/>
                <a:cs typeface="DejaVu Sans" charset="0"/>
              </a:rPr>
              <a:t>2!=2</a:t>
            </a:r>
          </a:p>
          <a:p>
            <a:pPr eaLnBrk="1">
              <a:lnSpc>
                <a:spcPct val="104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2000">
                <a:latin typeface="Arial" charset="0"/>
                <a:ea typeface="DejaVu Sans" charset="0"/>
                <a:cs typeface="DejaVu Sans" charset="0"/>
              </a:rPr>
              <a:t>3!=6</a:t>
            </a:r>
          </a:p>
          <a:p>
            <a:pPr eaLnBrk="1">
              <a:lnSpc>
                <a:spcPct val="104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2000">
                <a:latin typeface="Arial" charset="0"/>
                <a:ea typeface="DejaVu Sans" charset="0"/>
                <a:cs typeface="DejaVu Sans" charset="0"/>
              </a:rPr>
              <a:t>4!=24</a:t>
            </a:r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F8DCD1-7BC2-4515-9B78-5A1A82859648}" type="slidenum">
              <a:rPr lang="hu-HU"/>
              <a:pPr/>
              <a:t>91</a:t>
            </a:fld>
            <a:endParaRPr lang="hu-HU"/>
          </a:p>
        </p:txBody>
      </p:sp>
      <p:sp>
        <p:nvSpPr>
          <p:cNvPr id="2058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D7942F-7B77-46BC-86D6-490B87A663F5}" type="slidenum">
              <a:rPr lang="hu-HU"/>
              <a:pPr/>
              <a:t>92</a:t>
            </a:fld>
            <a:endParaRPr lang="hu-HU"/>
          </a:p>
        </p:txBody>
      </p:sp>
      <p:sp>
        <p:nvSpPr>
          <p:cNvPr id="2068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FFDFAA-3A62-4297-993C-3F603EFB8C74}" type="slidenum">
              <a:rPr lang="hu-HU"/>
              <a:pPr/>
              <a:t>93</a:t>
            </a:fld>
            <a:endParaRPr lang="hu-HU"/>
          </a:p>
        </p:txBody>
      </p:sp>
      <p:sp>
        <p:nvSpPr>
          <p:cNvPr id="2078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A797A5-C2CA-4B67-9AF9-419DBFC75432}" type="slidenum">
              <a:rPr lang="hu-HU"/>
              <a:pPr/>
              <a:t>94</a:t>
            </a:fld>
            <a:endParaRPr lang="hu-HU"/>
          </a:p>
        </p:txBody>
      </p:sp>
      <p:sp>
        <p:nvSpPr>
          <p:cNvPr id="2088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1682CF-2B0E-4C9E-B599-B41D1AA2339F}" type="slidenum">
              <a:rPr lang="hu-HU"/>
              <a:pPr/>
              <a:t>95</a:t>
            </a:fld>
            <a:endParaRPr lang="hu-HU"/>
          </a:p>
        </p:txBody>
      </p:sp>
      <p:sp>
        <p:nvSpPr>
          <p:cNvPr id="2099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F4AF90-17FC-4553-8360-799C1EAD2212}" type="slidenum">
              <a:rPr lang="hu-HU"/>
              <a:pPr/>
              <a:t>96</a:t>
            </a:fld>
            <a:endParaRPr lang="hu-HU"/>
          </a:p>
        </p:txBody>
      </p:sp>
      <p:sp>
        <p:nvSpPr>
          <p:cNvPr id="2109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0EF15A-947D-44E3-AC2D-F4786FEE4D0C}" type="slidenum">
              <a:rPr lang="hu-HU"/>
              <a:pPr/>
              <a:t>97</a:t>
            </a:fld>
            <a:endParaRPr lang="hu-HU"/>
          </a:p>
        </p:txBody>
      </p:sp>
      <p:sp>
        <p:nvSpPr>
          <p:cNvPr id="2119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399AB0-7980-485B-ABA9-F7EC6FC6B89E}" type="slidenum">
              <a:rPr lang="hu-HU"/>
              <a:pPr/>
              <a:t>98</a:t>
            </a:fld>
            <a:endParaRPr lang="hu-HU"/>
          </a:p>
        </p:txBody>
      </p:sp>
      <p:sp>
        <p:nvSpPr>
          <p:cNvPr id="2129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44E0A3-C90B-4031-ADE7-0F0952D1C302}" type="slidenum">
              <a:rPr lang="hu-HU"/>
              <a:pPr/>
              <a:t>99</a:t>
            </a:fld>
            <a:endParaRPr lang="hu-HU"/>
          </a:p>
        </p:txBody>
      </p:sp>
      <p:sp>
        <p:nvSpPr>
          <p:cNvPr id="2140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CDF002-6569-49C5-8D3B-FA33BD831D8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C04F9E-4656-41B8-8C48-6504A60A593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CE900B-CFAE-412D-BEAE-89AAC60D6B1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7A0D8DF-2DDD-46D7-836C-E6386396234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503238" y="1768475"/>
            <a:ext cx="9069387" cy="4987925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3E5590A-29F5-491D-A3C0-40E4B46A881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F442A2-2619-4EFF-B90A-B89DD7C96E8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4EBDB5-5837-4EC9-A799-A964CE1AC54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3931C5-245A-434E-A12D-9A2F45F62EA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954D4B-A75A-4796-8954-E10F02B5110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A98476-CA4A-4825-A196-A3E2AE92E16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4007CB-3FB8-4A04-9EEB-45DB4F799D6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224CD0-0505-4A79-A34D-A2E91778109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22DA75-B4C8-4FB7-92D3-B23F0CAD00B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99663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Címszöveg formátumának szerkesztése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Vázlatszöveg formátumának szerkesztése</a:t>
            </a:r>
          </a:p>
          <a:p>
            <a:pPr lvl="1"/>
            <a:r>
              <a:rPr lang="en-GB" smtClean="0"/>
              <a:t>Második vázlatszint</a:t>
            </a:r>
          </a:p>
          <a:p>
            <a:pPr lvl="2"/>
            <a:r>
              <a:rPr lang="en-GB" smtClean="0"/>
              <a:t>Harmadik vázlatszint</a:t>
            </a:r>
          </a:p>
          <a:p>
            <a:pPr lvl="3"/>
            <a:r>
              <a:rPr lang="en-GB" smtClean="0"/>
              <a:t>Negyedik vázlatszint</a:t>
            </a:r>
          </a:p>
          <a:p>
            <a:pPr lvl="4"/>
            <a:r>
              <a:rPr lang="en-GB" smtClean="0"/>
              <a:t>Ötödik vázlatszint</a:t>
            </a:r>
          </a:p>
          <a:p>
            <a:pPr lvl="4"/>
            <a:r>
              <a:rPr lang="en-GB" smtClean="0"/>
              <a:t>Hatodik vázlatszint</a:t>
            </a:r>
          </a:p>
          <a:p>
            <a:pPr lvl="4"/>
            <a:r>
              <a:rPr lang="en-GB" smtClean="0"/>
              <a:t>Hetedik vázlatszint</a:t>
            </a:r>
          </a:p>
          <a:p>
            <a:pPr lvl="4"/>
            <a:r>
              <a:rPr lang="en-GB" smtClean="0"/>
              <a:t>Nyolcadik vázlatszint</a:t>
            </a:r>
          </a:p>
          <a:p>
            <a:pPr lvl="4"/>
            <a:r>
              <a:rPr lang="en-GB" smtClean="0"/>
              <a:t>Kilencedik vázlatszint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80D0ED9B-8FCA-48BE-8776-B153CEB8F7BA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oleObject44.bin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oleObject45.bin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://celebrate.digitalbrain.com/celebrate/accounts/banhegyesi/web/stat3/304/" TargetMode="External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ouise.hu/poet/?p=1734" TargetMode="External"/><Relationship Id="rId5" Type="http://schemas.openxmlformats.org/officeDocument/2006/relationships/hyperlink" Target="http://www.ementor.hu/erettsegi/gyakorlo/elm_kombinatorika.htm" TargetMode="External"/><Relationship Id="rId4" Type="http://schemas.openxmlformats.org/officeDocument/2006/relationships/hyperlink" Target="http://www.tankonyvtar.hu/konyvek/statisztika-online/statisztika-online-090211-47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K&#246;z&#233;p&#233;rt&#233;k" TargetMode="External"/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8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1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2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2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25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26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27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2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2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30.bin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31.bin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32.bin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33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34.bin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36.bin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37.bin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38.bin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39.bin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oleObject40.bin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41.bin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42.bin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43.bin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2887BFC-D0DC-42A1-A7D1-CC8C29D88029}" type="slidenum">
              <a:rPr lang="hu-HU"/>
              <a:pPr/>
              <a:t>1</a:t>
            </a:fld>
            <a:endParaRPr lang="hu-HU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60700" y="360363"/>
            <a:ext cx="4140200" cy="11588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/>
              <a:t>Függvények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5759450"/>
            <a:ext cx="4176712" cy="9525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000"/>
              <a:t>Összeállította: Sallai András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800225" y="1800225"/>
            <a:ext cx="7199313" cy="431958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6931"/>
              </a:avLst>
            </a:prstTxWarp>
            <a:scene3d>
              <a:camera prst="legacyPerspectiveFront">
                <a:rot lat="19199999" lon="0" rev="0"/>
              </a:camera>
              <a:lightRig rig="legacyFlat1" dir="r"/>
            </a:scene3d>
            <a:sp3d extrusionH="3330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hu-HU" sz="3600">
                <a:ln w="9360">
                  <a:miter lim="800000"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f(x)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2313" y="6840538"/>
            <a:ext cx="1377950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39EF1D7-6E8A-443D-9443-701FD2324173}" type="slidenum">
              <a:rPr lang="hu-HU"/>
              <a:pPr/>
              <a:t>10</a:t>
            </a:fld>
            <a:endParaRPr lang="hu-HU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ha()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00063" y="1800225"/>
          <a:ext cx="3640137" cy="900113"/>
        </p:xfrm>
        <a:graphic>
          <a:graphicData uri="http://schemas.openxmlformats.org/presentationml/2006/ole">
            <p:oleObj spid="_x0000_s12290" r:id="rId4" imgW="1954440" imgH="324000" progId="">
              <p:embed/>
            </p:oleObj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00113" y="3600450"/>
            <a:ext cx="6840537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=ha(a1&lt;b1;”nagyobb”; ”kisebb”)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00113" y="4673600"/>
            <a:ext cx="6840537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=ha(a1=3;”három”; ”más”)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2AC096C-E73C-4DF1-A29D-AF6717DE80D6}" type="slidenum">
              <a:rPr lang="hu-HU"/>
              <a:pPr/>
              <a:t>100</a:t>
            </a:fld>
            <a:endParaRPr lang="hu-HU"/>
          </a:p>
        </p:txBody>
      </p:sp>
      <p:sp>
        <p:nvSpPr>
          <p:cNvPr id="10444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Használat</a:t>
            </a:r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388938" y="3779838"/>
          <a:ext cx="5911850" cy="2968625"/>
        </p:xfrm>
        <a:graphic>
          <a:graphicData uri="http://schemas.openxmlformats.org/presentationml/2006/ole">
            <p:oleObj spid="_x0000_s104450" r:id="rId4" imgW="2645280" imgH="1134000" progId="">
              <p:embed/>
            </p:oleObj>
          </a:graphicData>
        </a:graphic>
      </p:graphicFrame>
      <p:sp>
        <p:nvSpPr>
          <p:cNvPr id="104451" name="AutoShape 3"/>
          <p:cNvSpPr>
            <a:spLocks noChangeArrowheads="1"/>
          </p:cNvSpPr>
          <p:nvPr/>
        </p:nvSpPr>
        <p:spPr bwMode="auto">
          <a:xfrm>
            <a:off x="4859338" y="2160588"/>
            <a:ext cx="4140200" cy="720725"/>
          </a:xfrm>
          <a:prstGeom prst="wedgeRoundRectCallout">
            <a:avLst>
              <a:gd name="adj1" fmla="val -30324"/>
              <a:gd name="adj2" fmla="val 158333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=SOKSZOR(”+”;A2)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54C5E82-8585-40B6-84B9-97C7F7C29486}" type="slidenum">
              <a:rPr lang="hu-HU"/>
              <a:pPr/>
              <a:t>101</a:t>
            </a:fld>
            <a:endParaRPr lang="hu-HU"/>
          </a:p>
        </p:txBody>
      </p:sp>
      <p:sp>
        <p:nvSpPr>
          <p:cNvPr id="1054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VÉL  –  RAND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655763"/>
            <a:ext cx="3455987" cy="35433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/>
              <a:t>=vél()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/>
              <a:t>=rand()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/>
              <a:t>=int(vél()*6+1)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hu-HU"/>
          </a:p>
        </p:txBody>
      </p:sp>
      <p:sp>
        <p:nvSpPr>
          <p:cNvPr id="105475" name="AutoShape 3"/>
          <p:cNvSpPr>
            <a:spLocks noChangeArrowheads="1"/>
          </p:cNvSpPr>
          <p:nvPr/>
        </p:nvSpPr>
        <p:spPr bwMode="auto">
          <a:xfrm>
            <a:off x="4319588" y="1619250"/>
            <a:ext cx="5400675" cy="1619250"/>
          </a:xfrm>
          <a:prstGeom prst="wedgeRoundRectCallout">
            <a:avLst>
              <a:gd name="adj1" fmla="val -91301"/>
              <a:gd name="adj2" fmla="val -3968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Egy 0 és 1 közötti véletlen számot ad eredményül.</a:t>
            </a:r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>
            <a:off x="4140200" y="3779838"/>
            <a:ext cx="5400675" cy="1260475"/>
          </a:xfrm>
          <a:prstGeom prst="wedgeRoundRectCallout">
            <a:avLst>
              <a:gd name="adj1" fmla="val -64079"/>
              <a:gd name="adj2" fmla="val -4958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1 és 6 között szeretnénk egy számot</a:t>
            </a:r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360363" y="5219700"/>
            <a:ext cx="3419475" cy="19796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6000">
            <a:solidFill>
              <a:srgbClr val="000000"/>
            </a:solidFill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108000" tIns="63000" rIns="108000" bIns="63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=vél()   		0,22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0,22 * 6   		1,32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1,32 + 1    	2,32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=int(2,32)   	2</a:t>
            </a:r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4679950" y="5580063"/>
            <a:ext cx="5219700" cy="900112"/>
          </a:xfrm>
          <a:prstGeom prst="wedgeRoundRectCallout">
            <a:avLst>
              <a:gd name="adj1" fmla="val -59894"/>
              <a:gd name="adj2" fmla="val -45245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Pl.: A =vél() 0,22-öt ad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8F71F0A-835C-4541-9D59-F0EB3536B688}" type="slidenum">
              <a:rPr lang="hu-HU"/>
              <a:pPr/>
              <a:t>102</a:t>
            </a:fld>
            <a:endParaRPr lang="hu-HU"/>
          </a:p>
        </p:txBody>
      </p:sp>
      <p:sp>
        <p:nvSpPr>
          <p:cNvPr id="1064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Év  –  year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6335712" cy="706437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A dátum év részét adja</a:t>
            </a:r>
          </a:p>
        </p:txBody>
      </p:sp>
      <p:sp>
        <p:nvSpPr>
          <p:cNvPr id="106499" name="AutoShape 3"/>
          <p:cNvSpPr>
            <a:spLocks noChangeArrowheads="1"/>
          </p:cNvSpPr>
          <p:nvPr/>
        </p:nvSpPr>
        <p:spPr bwMode="auto">
          <a:xfrm>
            <a:off x="2160588" y="3959225"/>
            <a:ext cx="5580062" cy="9001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=év(”2007.09.22”)</a:t>
            </a: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6480175" y="5940425"/>
            <a:ext cx="3240088" cy="720725"/>
          </a:xfrm>
          <a:prstGeom prst="parallelogram">
            <a:avLst>
              <a:gd name="adj" fmla="val 112390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2007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D3EF04A-D1DC-432B-850C-B19EF9E476C2}" type="slidenum">
              <a:rPr lang="hu-HU"/>
              <a:pPr/>
              <a:t>103</a:t>
            </a:fld>
            <a:endParaRPr lang="hu-HU"/>
          </a:p>
        </p:txBody>
      </p:sp>
      <p:sp>
        <p:nvSpPr>
          <p:cNvPr id="1075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Hónap  –  Month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5975350" cy="8858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A dátum hónap részét adja</a:t>
            </a:r>
          </a:p>
        </p:txBody>
      </p:sp>
      <p:sp>
        <p:nvSpPr>
          <p:cNvPr id="107523" name="AutoShape 3"/>
          <p:cNvSpPr>
            <a:spLocks noChangeArrowheads="1"/>
          </p:cNvSpPr>
          <p:nvPr/>
        </p:nvSpPr>
        <p:spPr bwMode="auto">
          <a:xfrm>
            <a:off x="1260475" y="3060700"/>
            <a:ext cx="5219700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=hónap(”2009.02.09”)</a:t>
            </a:r>
          </a:p>
        </p:txBody>
      </p:sp>
      <p:sp>
        <p:nvSpPr>
          <p:cNvPr id="107524" name="AutoShape 4"/>
          <p:cNvSpPr>
            <a:spLocks noChangeArrowheads="1"/>
          </p:cNvSpPr>
          <p:nvPr/>
        </p:nvSpPr>
        <p:spPr bwMode="auto">
          <a:xfrm>
            <a:off x="6480175" y="5940425"/>
            <a:ext cx="3240088" cy="720725"/>
          </a:xfrm>
          <a:prstGeom prst="parallelogram">
            <a:avLst>
              <a:gd name="adj" fmla="val 112390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749A4DA-49A8-430B-870A-EAA07F8870E2}" type="slidenum">
              <a:rPr lang="hu-HU"/>
              <a:pPr/>
              <a:t>104</a:t>
            </a:fld>
            <a:endParaRPr lang="hu-HU"/>
          </a:p>
        </p:txBody>
      </p:sp>
      <p:sp>
        <p:nvSpPr>
          <p:cNvPr id="1085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NAP  –  DAY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51013"/>
            <a:ext cx="4356100" cy="10128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A dátum nap részét adja</a:t>
            </a:r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2160588" y="3959225"/>
            <a:ext cx="5580062" cy="9001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=nap(”2007.09.22”)</a:t>
            </a:r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6480175" y="5940425"/>
            <a:ext cx="3240088" cy="720725"/>
          </a:xfrm>
          <a:prstGeom prst="parallelogram">
            <a:avLst>
              <a:gd name="adj" fmla="val 112390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22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49A76E6-E562-43A0-94B5-A11E8E612571}" type="slidenum">
              <a:rPr lang="hu-HU"/>
              <a:pPr/>
              <a:t>105</a:t>
            </a:fld>
            <a:endParaRPr lang="hu-HU"/>
          </a:p>
        </p:txBody>
      </p:sp>
      <p:sp>
        <p:nvSpPr>
          <p:cNvPr id="1095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 dátum egy másik cellában</a:t>
            </a:r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500063" y="3438525"/>
          <a:ext cx="7059612" cy="2725738"/>
        </p:xfrm>
        <a:graphic>
          <a:graphicData uri="http://schemas.openxmlformats.org/presentationml/2006/ole">
            <p:oleObj spid="_x0000_s109570" r:id="rId4" imgW="2003040" imgH="48600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D86D46D-F50F-45D4-A8BC-42DB0BEBC7A8}" type="slidenum">
              <a:rPr lang="hu-HU"/>
              <a:pPr/>
              <a:t>106</a:t>
            </a:fld>
            <a:endParaRPr lang="hu-HU"/>
          </a:p>
        </p:txBody>
      </p:sp>
      <p:sp>
        <p:nvSpPr>
          <p:cNvPr id="11059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359727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Vége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18D08A7-AB18-4D74-9409-09E69AEB35C9}" type="slidenum">
              <a:rPr lang="hu-HU"/>
              <a:pPr/>
              <a:t>107</a:t>
            </a:fld>
            <a:endParaRPr lang="hu-HU"/>
          </a:p>
        </p:txBody>
      </p:sp>
      <p:sp>
        <p:nvSpPr>
          <p:cNvPr id="1116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URL 1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Szórás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>
                <a:hlinkClick r:id="rId3"/>
              </a:rPr>
              <a:t>http://celebrate.digitalbrain.com/celebrate/accounts/banhegyesi/web/stat3/304/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>
                <a:hlinkClick r:id="rId4"/>
              </a:rPr>
              <a:t>http://www.tankonyvtar.hu/konyvek/statisztika-online/statisztika-online-090211-47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Kombinatorika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>
                <a:hlinkClick r:id="rId5"/>
              </a:rPr>
              <a:t>http://www.ementor.hu/erettsegi/gyakorlo/elm_kombinatorika.htm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Magyar és angol függvénynevek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>
                <a:hlinkClick r:id="rId6"/>
              </a:rPr>
              <a:t>http://louise.hu/poet/?p=1734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D83658E-B58D-4558-A4B5-718D9429D8AE}" type="slidenum">
              <a:rPr lang="hu-HU"/>
              <a:pPr/>
              <a:t>108</a:t>
            </a:fld>
            <a:endParaRPr lang="hu-HU"/>
          </a:p>
        </p:txBody>
      </p:sp>
      <p:sp>
        <p:nvSpPr>
          <p:cNvPr id="1126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URL 2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>
                <a:hlinkClick r:id="rId3"/>
              </a:rPr>
              <a:t>http://hu.wikipedia.org/wiki/K%C3%B6z%C3%A9p%C3%A9rt%C3%A9k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6E181C8-BE7A-43E1-A08B-8CF4CC598E87}" type="slidenum">
              <a:rPr lang="hu-HU"/>
              <a:pPr/>
              <a:t>11</a:t>
            </a:fld>
            <a:endParaRPr lang="hu-HU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ha()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00063" y="1800225"/>
          <a:ext cx="2127250" cy="900113"/>
        </p:xfrm>
        <a:graphic>
          <a:graphicData uri="http://schemas.openxmlformats.org/presentationml/2006/ole">
            <p:oleObj spid="_x0000_s13314" r:id="rId4" imgW="1141560" imgH="324000" progId="">
              <p:embed/>
            </p:oleObj>
          </a:graphicData>
        </a:graphic>
      </p:graphicFrame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00113" y="3600450"/>
            <a:ext cx="8459787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=ha(a1=”alma” ; ”a tartalom alma”; „más”)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82036B3-0763-4DF0-89FC-616814A0AD3E}" type="slidenum">
              <a:rPr lang="hu-HU"/>
              <a:pPr/>
              <a:t>12</a:t>
            </a:fld>
            <a:endParaRPr lang="hu-HU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ÉS  –  AND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500063" y="1765300"/>
          <a:ext cx="2200275" cy="2193925"/>
        </p:xfrm>
        <a:graphic>
          <a:graphicData uri="http://schemas.openxmlformats.org/presentationml/2006/ole">
            <p:oleObj spid="_x0000_s14338" r:id="rId4" imgW="1008720" imgH="648000" progId="">
              <p:embed/>
            </p:oleObj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619250" y="4673600"/>
            <a:ext cx="701992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=ha(és(a1&lt;4;a1&gt;7); „kívül”; „belül”)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419475" y="1619250"/>
            <a:ext cx="6659563" cy="1260475"/>
          </a:xfrm>
          <a:prstGeom prst="wedgeRoundRectCallout">
            <a:avLst>
              <a:gd name="adj1" fmla="val -42532"/>
              <a:gd name="adj2" fmla="val 173731"/>
              <a:gd name="adj3" fmla="val 16667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108000" tIns="63000" rIns="108000" bIns="63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6000">
                <a:solidFill>
                  <a:srgbClr val="000000"/>
                </a:solidFill>
                <a:ea typeface="DejaVu Sans" charset="0"/>
                <a:cs typeface="DejaVu Sans" charset="0"/>
              </a:rPr>
              <a:t>és(a1&lt;4;a1&gt;5)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39863" y="5580063"/>
            <a:ext cx="5580062" cy="614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 b="1">
                <a:solidFill>
                  <a:srgbClr val="000000"/>
                </a:solidFill>
                <a:ea typeface="DejaVu Sans" charset="0"/>
                <a:cs typeface="DejaVu Sans" charset="0"/>
              </a:rPr>
              <a:t>1, 2, 3, 4</a:t>
            </a: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, 5, 6, 7, </a:t>
            </a:r>
            <a:r>
              <a:rPr lang="hu-HU" sz="3200" b="1">
                <a:solidFill>
                  <a:srgbClr val="000000"/>
                </a:solidFill>
                <a:ea typeface="DejaVu Sans" charset="0"/>
                <a:cs typeface="DejaVu Sans" charset="0"/>
              </a:rPr>
              <a:t>8, 9, 10, 11</a:t>
            </a:r>
          </a:p>
        </p:txBody>
      </p:sp>
      <p:sp>
        <p:nvSpPr>
          <p:cNvPr id="14342" name="AutoShape 6"/>
          <p:cNvSpPr>
            <a:spLocks/>
          </p:cNvSpPr>
          <p:nvPr/>
        </p:nvSpPr>
        <p:spPr bwMode="auto">
          <a:xfrm rot="16200000">
            <a:off x="1891506" y="5671344"/>
            <a:ext cx="712788" cy="1619250"/>
          </a:xfrm>
          <a:prstGeom prst="leftBrace">
            <a:avLst>
              <a:gd name="adj1" fmla="val 18931"/>
              <a:gd name="adj2" fmla="val 50000"/>
            </a:avLst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4343" name="AutoShape 7"/>
          <p:cNvSpPr>
            <a:spLocks/>
          </p:cNvSpPr>
          <p:nvPr/>
        </p:nvSpPr>
        <p:spPr bwMode="auto">
          <a:xfrm rot="16200000">
            <a:off x="5308601" y="5486400"/>
            <a:ext cx="717550" cy="1984375"/>
          </a:xfrm>
          <a:prstGeom prst="leftBrace">
            <a:avLst>
              <a:gd name="adj1" fmla="val 23046"/>
              <a:gd name="adj2" fmla="val 50000"/>
            </a:avLst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F075192-C494-49D7-BCF0-5C13FE8CF969}" type="slidenum">
              <a:rPr lang="hu-HU"/>
              <a:pPr/>
              <a:t>13</a:t>
            </a:fld>
            <a:endParaRPr lang="hu-HU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VAGY   –   OR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0063" y="1765300"/>
          <a:ext cx="2200275" cy="2193925"/>
        </p:xfrm>
        <a:graphic>
          <a:graphicData uri="http://schemas.openxmlformats.org/presentationml/2006/ole">
            <p:oleObj spid="_x0000_s15362" r:id="rId4" imgW="1008720" imgH="648000" progId="">
              <p:embed/>
            </p:oleObj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60475" y="4679950"/>
            <a:ext cx="701992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=ha(vagy(a1&gt;3;a1&lt;8); „belül”; „kívül”) 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240088" y="1800225"/>
            <a:ext cx="6659562" cy="1260475"/>
          </a:xfrm>
          <a:prstGeom prst="wedgeRoundRectCallout">
            <a:avLst>
              <a:gd name="adj1" fmla="val -44375"/>
              <a:gd name="adj2" fmla="val 161139"/>
              <a:gd name="adj3" fmla="val 16667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108000" tIns="63000" rIns="108000" bIns="63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6000">
                <a:solidFill>
                  <a:srgbClr val="000000"/>
                </a:solidFill>
                <a:ea typeface="DejaVu Sans" charset="0"/>
                <a:cs typeface="DejaVu Sans" charset="0"/>
              </a:rPr>
              <a:t>vagy(a1&lt;3;a1&gt;8)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439863" y="5580063"/>
            <a:ext cx="4500562" cy="614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1, 2, 3, </a:t>
            </a:r>
            <a:r>
              <a:rPr lang="hu-HU" sz="3200" b="1">
                <a:solidFill>
                  <a:srgbClr val="000000"/>
                </a:solidFill>
                <a:ea typeface="DejaVu Sans" charset="0"/>
                <a:cs typeface="DejaVu Sans" charset="0"/>
              </a:rPr>
              <a:t>4, 5, 6, 7</a:t>
            </a: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, 8, 9</a:t>
            </a:r>
          </a:p>
        </p:txBody>
      </p:sp>
      <p:sp>
        <p:nvSpPr>
          <p:cNvPr id="15366" name="AutoShape 6"/>
          <p:cNvSpPr>
            <a:spLocks/>
          </p:cNvSpPr>
          <p:nvPr/>
        </p:nvSpPr>
        <p:spPr bwMode="auto">
          <a:xfrm rot="16200000">
            <a:off x="3329781" y="5669757"/>
            <a:ext cx="714375" cy="1620838"/>
          </a:xfrm>
          <a:prstGeom prst="leftBrace">
            <a:avLst>
              <a:gd name="adj1" fmla="val 18907"/>
              <a:gd name="adj2" fmla="val 50000"/>
            </a:avLst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6BBD53B-2C28-4A2F-9833-F769965D0219}" type="slidenum">
              <a:rPr lang="hu-HU"/>
              <a:pPr/>
              <a:t>14</a:t>
            </a:fld>
            <a:endParaRPr lang="hu-HU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SZUMHA  –  SUMIF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700338" y="2519363"/>
            <a:ext cx="3240087" cy="250666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/>
              <a:t>=SZUMHA()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/>
              <a:t>=SZUMIF()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160588" y="5219700"/>
            <a:ext cx="5400675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Feltételesen összegzünk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CF233C7-B00B-4F7A-AB7E-35EAF61BDAA9}" type="slidenum">
              <a:rPr lang="hu-HU"/>
              <a:pPr/>
              <a:t>15</a:t>
            </a:fld>
            <a:endParaRPr lang="hu-HU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szumha() példa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00063" y="1800225"/>
          <a:ext cx="2130425" cy="2700338"/>
        </p:xfrm>
        <a:graphic>
          <a:graphicData uri="http://schemas.openxmlformats.org/presentationml/2006/ole">
            <p:oleObj spid="_x0000_s17410" r:id="rId4" imgW="1141560" imgH="972000" progId="">
              <p:embed/>
            </p:oleObj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40088" y="3240088"/>
            <a:ext cx="5759450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=szumha(a1:a5;”&lt;6”)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400675" y="5400675"/>
            <a:ext cx="2339975" cy="900113"/>
          </a:xfrm>
          <a:prstGeom prst="parallelogram">
            <a:avLst>
              <a:gd name="adj" fmla="val 64991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10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35A7F6A-B2B1-4192-A856-1AC8CD49D850}" type="slidenum">
              <a:rPr lang="hu-HU"/>
              <a:pPr/>
              <a:t>16</a:t>
            </a:fld>
            <a:endParaRPr lang="hu-HU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FKERES   –   VLOOKUP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Függőleges keresés hivatkozással a jobb oldali szomszédos cellákra.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0FACA37-E28F-43B0-A7BF-9515C8F5269B}" type="slidenum">
              <a:rPr lang="hu-HU"/>
              <a:pPr/>
              <a:t>17</a:t>
            </a:fld>
            <a:endParaRPr lang="hu-HU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3419475" y="346075"/>
            <a:ext cx="615632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FKERES  - VLOOKUP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36050" cy="8858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600"/>
              <a:t>=FKERES(keresési feltétel;tömb;index;rendezett)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60363" y="720725"/>
            <a:ext cx="2879725" cy="7207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=FKERES()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0" y="3240088"/>
            <a:ext cx="4679950" cy="1800225"/>
          </a:xfrm>
          <a:prstGeom prst="wedgeRoundRectCallout">
            <a:avLst>
              <a:gd name="adj1" fmla="val 29097"/>
              <a:gd name="adj2" fmla="val -90870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Keresési feltétel: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 tömb első oszlopában keresett érték.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879725" y="5759450"/>
            <a:ext cx="3959225" cy="1619250"/>
          </a:xfrm>
          <a:prstGeom prst="wedgeRoundRectCallout">
            <a:avLst>
              <a:gd name="adj1" fmla="val 23907"/>
              <a:gd name="adj2" fmla="val -254731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Tömb: legalább két oszlopból álló hivatkozás.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4500563" y="2879725"/>
            <a:ext cx="5580062" cy="2519363"/>
          </a:xfrm>
          <a:prstGeom prst="wedgeRoundRectCallout">
            <a:avLst>
              <a:gd name="adj1" fmla="val -8681"/>
              <a:gd name="adj2" fmla="val -66139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Index: a visszakapni kívánt értéket tartalmazó oszlop száma a tömbben. Az oszlop számozás 1-től kezdődik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F2C1329-2CFE-4E54-9E90-5CC2774F995C}" type="slidenum">
              <a:rPr lang="hu-HU"/>
              <a:pPr/>
              <a:t>18</a:t>
            </a:fld>
            <a:endParaRPr lang="hu-H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179388" y="539750"/>
          <a:ext cx="3779837" cy="3419475"/>
        </p:xfrm>
        <a:graphic>
          <a:graphicData uri="http://schemas.openxmlformats.org/presentationml/2006/ole">
            <p:oleObj spid="_x0000_s20481" r:id="rId4" imgW="1733040" imgH="1134000" progId="">
              <p:embed/>
            </p:oleObj>
          </a:graphicData>
        </a:graphic>
      </p:graphicFrame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4500563" y="2700338"/>
            <a:ext cx="5219700" cy="1439862"/>
          </a:xfrm>
          <a:prstGeom prst="wedgeRoundRectCallout">
            <a:avLst>
              <a:gd name="adj1" fmla="val -51944"/>
              <a:gd name="adj2" fmla="val -74065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Adott a A1:B6 „tömb”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1260475" y="5580063"/>
            <a:ext cx="7380288" cy="12604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Az A oszlopban keresünk, de a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B oszlop eredményeit akarjuk kiíratni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31D9405-FDFA-4AAF-A339-B1EDAED03BF6}" type="slidenum">
              <a:rPr lang="hu-HU"/>
              <a:pPr/>
              <a:t>19</a:t>
            </a:fld>
            <a:endParaRPr lang="hu-H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179388" y="539750"/>
          <a:ext cx="3779837" cy="3419475"/>
        </p:xfrm>
        <a:graphic>
          <a:graphicData uri="http://schemas.openxmlformats.org/presentationml/2006/ole">
            <p:oleObj spid="_x0000_s21505" r:id="rId4" imgW="1733040" imgH="1134000" progId="">
              <p:embed/>
            </p:oleObj>
          </a:graphicData>
        </a:graphic>
      </p:graphicFrame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0" y="6119813"/>
            <a:ext cx="3240088" cy="1079500"/>
          </a:xfrm>
          <a:prstGeom prst="wedgeRoundRectCallout">
            <a:avLst>
              <a:gd name="adj1" fmla="val -10671"/>
              <a:gd name="adj2" fmla="val -227505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Keresés vektor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1979613" y="4679950"/>
            <a:ext cx="4500562" cy="900113"/>
          </a:xfrm>
          <a:prstGeom prst="wedgeRoundRectCallout">
            <a:avLst>
              <a:gd name="adj1" fmla="val -24931"/>
              <a:gd name="adj2" fmla="val -93940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Eredmény vektor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079500" y="1260475"/>
            <a:ext cx="1588" cy="2339975"/>
          </a:xfrm>
          <a:prstGeom prst="line">
            <a:avLst/>
          </a:prstGeom>
          <a:noFill/>
          <a:ln w="72000">
            <a:solidFill>
              <a:srgbClr val="000000"/>
            </a:solidFill>
            <a:round/>
            <a:headEnd/>
            <a:tailEnd type="triangle" w="med" len="med"/>
          </a:ln>
          <a:effectLst>
            <a:outerShdw dist="152735" dir="2700000" algn="ctr" rotWithShape="0">
              <a:srgbClr val="808080"/>
            </a:outerShdw>
          </a:effectLst>
        </p:spPr>
        <p:txBody>
          <a:bodyPr/>
          <a:lstStyle/>
          <a:p>
            <a:endParaRPr lang="hu-H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519363" y="1260475"/>
            <a:ext cx="1587" cy="2339975"/>
          </a:xfrm>
          <a:prstGeom prst="line">
            <a:avLst/>
          </a:prstGeom>
          <a:noFill/>
          <a:ln w="72000">
            <a:solidFill>
              <a:srgbClr val="000000"/>
            </a:solidFill>
            <a:round/>
            <a:headEnd/>
            <a:tailEnd type="triangle" w="med" len="med"/>
          </a:ln>
          <a:effectLst>
            <a:outerShdw dist="152735" dir="2700000" algn="ctr" rotWithShape="0">
              <a:srgbClr val="808080"/>
            </a:outerShdw>
          </a:effec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503238" y="1814513"/>
            <a:ext cx="9070975" cy="4899025"/>
          </a:xfrm>
          <a:ln/>
        </p:spPr>
        <p:txBody>
          <a:bodyPr/>
          <a:lstStyle/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000"/>
              <a:t>Ez a mű Creative Commons Nevezd meg!-Ne add el!-Így add tovább! 2.5 Magyarország Licenc alatt van. 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000"/>
              <a:t>A licenc szövegének megtekintéséhez látogasd meg a  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sz="2000"/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000"/>
              <a:t>http://creativecommons.org/licenses/by-nc-sa/2.5/hu/ 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sz="2000"/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000"/>
              <a:t>webcímet vagy küldj egy levelet a következő címre: Creative Commons, 171 Second Street, Suite 300, San Francisco, California, 94105, USA.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0450" y="1619250"/>
            <a:ext cx="1979613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4A1FF79-ACA3-4912-83BB-768F21EE4BEC}" type="slidenum">
              <a:rPr lang="hu-HU"/>
              <a:pPr/>
              <a:t>20</a:t>
            </a:fld>
            <a:endParaRPr lang="hu-H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79388" y="539750"/>
          <a:ext cx="3779837" cy="3419475"/>
        </p:xfrm>
        <a:graphic>
          <a:graphicData uri="http://schemas.openxmlformats.org/presentationml/2006/ole">
            <p:oleObj spid="_x0000_s22529" r:id="rId4" imgW="1733040" imgH="1134000" progId="">
              <p:embed/>
            </p:oleObj>
          </a:graphicData>
        </a:graphic>
      </p:graphicFrame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4859338" y="1260475"/>
            <a:ext cx="5400675" cy="2339975"/>
          </a:xfrm>
          <a:prstGeom prst="cloudCallout">
            <a:avLst>
              <a:gd name="adj1" fmla="val -60625"/>
              <a:gd name="adj2" fmla="val 11032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Pl.: Az „A” oszlopban keressük a 4-et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0" y="4500563"/>
            <a:ext cx="8640763" cy="1260475"/>
          </a:xfrm>
          <a:prstGeom prst="roundRect">
            <a:avLst>
              <a:gd name="adj" fmla="val 16667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Amit szeretnénk megkapni: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„négy” szó a B oszlopból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60363" y="6119813"/>
            <a:ext cx="8999537" cy="12604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Az fkeres függvénynél a keresési és az eredmény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vektoroknak egymás mellett kell lenni.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1AF4A62-659C-48DC-B161-2D5BCEC1FBF7}" type="slidenum">
              <a:rPr lang="hu-HU"/>
              <a:pPr/>
              <a:t>21</a:t>
            </a:fld>
            <a:endParaRPr lang="hu-HU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580063" y="268288"/>
            <a:ext cx="3275012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/>
              <a:t>VLOOKUP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39750" y="1800225"/>
            <a:ext cx="8999538" cy="18002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600"/>
              <a:t>=FKERES(keresési feltétel;tömb;index;rendezett)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=FKERES(4;A1:B6;2;1)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60363" y="720725"/>
            <a:ext cx="2879725" cy="7207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=VLOOKUP()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7559675" y="3959225"/>
            <a:ext cx="2519363" cy="900113"/>
          </a:xfrm>
          <a:prstGeom prst="wedgeRoundRectCallout">
            <a:avLst>
              <a:gd name="adj1" fmla="val -63481"/>
              <a:gd name="adj2" fmla="val -119528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Rendezett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0" y="3959225"/>
            <a:ext cx="4679950" cy="1079500"/>
          </a:xfrm>
          <a:prstGeom prst="wedgeRoundRectCallout">
            <a:avLst>
              <a:gd name="adj1" fmla="val 53065"/>
              <a:gd name="adj2" fmla="val -109412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Feltétel tartalmazó cella Pl.: 3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219700" y="5759450"/>
            <a:ext cx="4859338" cy="1619250"/>
          </a:xfrm>
          <a:prstGeom prst="wedgeRoundRectCallout">
            <a:avLst>
              <a:gd name="adj1" fmla="val -17694"/>
              <a:gd name="adj2" fmla="val -200699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A tömb hányadik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oszlopát írjuk ki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1079500" y="5940425"/>
            <a:ext cx="3959225" cy="1439863"/>
          </a:xfrm>
          <a:prstGeom prst="wedgeRoundRectCallout">
            <a:avLst>
              <a:gd name="adj1" fmla="val 65477"/>
              <a:gd name="adj2" fmla="val -230954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A tömb ami az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összes oszlopot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magában foglalja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741682-B709-487D-BCBE-2A09ABBA2269}" type="slidenum">
              <a:rPr lang="hu-HU"/>
              <a:pPr/>
              <a:t>22</a:t>
            </a:fld>
            <a:endParaRPr lang="hu-H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74625" y="534988"/>
          <a:ext cx="3786188" cy="3446462"/>
        </p:xfrm>
        <a:graphic>
          <a:graphicData uri="http://schemas.openxmlformats.org/presentationml/2006/ole">
            <p:oleObj spid="_x0000_s24577" r:id="rId4" imgW="1733040" imgH="1143360" progId="">
              <p:embed/>
            </p:oleObj>
          </a:graphicData>
        </a:graphic>
      </p:graphicFrame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4679950" y="539750"/>
            <a:ext cx="5040313" cy="1619250"/>
          </a:xfrm>
          <a:prstGeom prst="wedgeRoundRectCallout">
            <a:avLst>
              <a:gd name="adj1" fmla="val -103838"/>
              <a:gd name="adj2" fmla="val 9583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 számok intervallumot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is jelenthetnek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4500563" y="3060700"/>
            <a:ext cx="5219700" cy="1260475"/>
          </a:xfrm>
          <a:prstGeom prst="wedgeRoundRectCallout">
            <a:avLst>
              <a:gd name="adj1" fmla="val -99713"/>
              <a:gd name="adj2" fmla="val -67278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Itt például 20-tól- 27-ig a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„negyedik” szó íródik ki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88E50B-2509-4B44-B35E-714B5780F449}" type="slidenum">
              <a:rPr lang="hu-HU"/>
              <a:pPr/>
              <a:t>23</a:t>
            </a:fld>
            <a:endParaRPr lang="hu-H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74625" y="533400"/>
          <a:ext cx="4225925" cy="3821113"/>
        </p:xfrm>
        <a:graphic>
          <a:graphicData uri="http://schemas.openxmlformats.org/presentationml/2006/ole">
            <p:oleObj spid="_x0000_s25601" r:id="rId4" imgW="1936800" imgH="1266840" progId="">
              <p:embed/>
            </p:oleObj>
          </a:graphicData>
        </a:graphic>
      </p:graphicFrame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4679950" y="1439863"/>
            <a:ext cx="5219700" cy="1260475"/>
          </a:xfrm>
          <a:prstGeom prst="wedgeRoundRectCallout">
            <a:avLst>
              <a:gd name="adj1" fmla="val -53514"/>
              <a:gd name="adj2" fmla="val 65792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Itt például 20-tól- 27-ig a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„negyedik” szó íródik ki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619250" y="4679950"/>
            <a:ext cx="6840538" cy="2700338"/>
          </a:xfrm>
          <a:prstGeom prst="wedgeRoundRectCallout">
            <a:avLst>
              <a:gd name="adj1" fmla="val -40102"/>
              <a:gd name="adj2" fmla="val -64583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Az fkeres csak az első oszlopban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keres, de az átláthatóság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kedvéért egy másik oszlopban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az intervallum felső határát jelölöm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88D9AE4-CCEB-40BA-BC48-01CC7D116EC4}" type="slidenum">
              <a:rPr lang="hu-HU"/>
              <a:pPr/>
              <a:t>24</a:t>
            </a:fld>
            <a:endParaRPr lang="hu-H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74625" y="533400"/>
          <a:ext cx="5554663" cy="3817938"/>
        </p:xfrm>
        <a:graphic>
          <a:graphicData uri="http://schemas.openxmlformats.org/presentationml/2006/ole">
            <p:oleObj spid="_x0000_s26625" r:id="rId4" imgW="2545920" imgH="1266840" progId="">
              <p:embed/>
            </p:oleObj>
          </a:graphicData>
        </a:graphic>
      </p:graphicFrame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0" y="5400675"/>
            <a:ext cx="9899650" cy="2160588"/>
          </a:xfrm>
          <a:prstGeom prst="cloudCallout">
            <a:avLst>
              <a:gd name="adj1" fmla="val -20056"/>
              <a:gd name="adj2" fmla="val -107222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 „B” oszlop csak az átláthatóságot szolgálja, mert az fkeres() csak az első oszlopban keres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4859338" y="4319588"/>
            <a:ext cx="5040312" cy="7207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=fkeres(15; A1:C6;3)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6840538" y="1619250"/>
            <a:ext cx="2339975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Eredmény: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„harmadik”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4A1D6BA-6263-4A41-9EA4-FF69871DD421}" type="slidenum">
              <a:rPr lang="hu-HU"/>
              <a:pPr/>
              <a:t>25</a:t>
            </a:fld>
            <a:endParaRPr lang="hu-HU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204788" y="3419475"/>
          <a:ext cx="5554662" cy="3817938"/>
        </p:xfrm>
        <a:graphic>
          <a:graphicData uri="http://schemas.openxmlformats.org/presentationml/2006/ole">
            <p:oleObj spid="_x0000_s27649" r:id="rId4" imgW="2545920" imgH="1266840" progId="">
              <p:embed/>
            </p:oleObj>
          </a:graphicData>
        </a:graphic>
      </p:graphicFrame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720725" y="1979613"/>
            <a:ext cx="5040313" cy="7207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=fkeres(30; A1:C6;3)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6840538" y="1619250"/>
            <a:ext cx="2339975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Eredmény: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„ötödik”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20725" y="360363"/>
            <a:ext cx="6840538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Másik példa: 30-at keressük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E416F94-5076-4B27-A5A3-FF357AA0965D}" type="slidenum">
              <a:rPr lang="hu-HU"/>
              <a:pPr/>
              <a:t>26</a:t>
            </a:fld>
            <a:endParaRPr lang="hu-HU"/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VKERES  –  HLOOKUP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39750" y="4859338"/>
            <a:ext cx="9036050" cy="18526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 kijelölt terület alatti cellákhoz értéket és hivatkozást keres. 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20725" y="2160588"/>
          <a:ext cx="7461250" cy="1349375"/>
        </p:xfrm>
        <a:graphic>
          <a:graphicData uri="http://schemas.openxmlformats.org/presentationml/2006/ole">
            <p:oleObj spid="_x0000_s28675" r:id="rId4" imgW="3575160" imgH="48600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200331E-04E6-423C-AC67-F2F3E8C97A4A}" type="slidenum">
              <a:rPr lang="hu-HU"/>
              <a:pPr/>
              <a:t>27</a:t>
            </a:fld>
            <a:endParaRPr lang="hu-HU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RÉSZLET  -  PMT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5040313"/>
            <a:ext cx="9070975" cy="171926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 kölcsönre vonatkozó törlesztési összeget számítja ki, állandó kamatláb esetén.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79388" y="1800225"/>
            <a:ext cx="3240087" cy="9001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=RÉSZLET()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525DB26-C2B5-4783-8849-FDF2DCAA9A63}" type="slidenum">
              <a:rPr lang="hu-HU"/>
              <a:pPr/>
              <a:t>28</a:t>
            </a:fld>
            <a:endParaRPr lang="hu-HU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68313" y="2879725"/>
            <a:ext cx="907097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ráta	 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Időszakonkénti kamatláb a kölcsön esetére.</a:t>
            </a: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időszakok_száma 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A törlesztési periódusok száma.</a:t>
            </a: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MaCérték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 A kölcsön értéke, a jövőbeli kifizetések jelenértéke.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346075"/>
            <a:ext cx="4535488" cy="914400"/>
          </a:xfrm>
          <a:ln/>
        </p:spPr>
        <p:txBody>
          <a:bodyPr/>
          <a:lstStyle/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/>
              <a:t>ráta	 </a:t>
            </a:r>
          </a:p>
          <a:p>
            <a:pPr marL="863600" lvl="1" indent="-323850" algn="l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800"/>
              <a:t>Időszakonkénti kamatláb a kölcsön esetére.</a:t>
            </a:r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/>
              <a:t>időszakok_száma </a:t>
            </a:r>
          </a:p>
          <a:p>
            <a:pPr marL="863600" lvl="1" indent="-323850" algn="l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800"/>
              <a:t>A törlesztési periódusok száma.</a:t>
            </a:r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/>
              <a:t>MaCérték</a:t>
            </a:r>
          </a:p>
          <a:p>
            <a:pPr marL="863600" lvl="1" indent="-323850" algn="l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2800"/>
              <a:t> A kölcsön értéke, a jövőbeli kifizetések jelenértéke.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179388" y="1439863"/>
            <a:ext cx="9539287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 RÉSZLET (ráta,időszakok_száma,maCérték,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jövőbeli_érték, tipus)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37DA93D-DCD6-4D1B-89E8-94152BBB0283}" type="slidenum">
              <a:rPr lang="hu-HU"/>
              <a:pPr/>
              <a:t>29</a:t>
            </a:fld>
            <a:endParaRPr lang="hu-HU"/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Két utolsó paraméter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519363"/>
            <a:ext cx="9070975" cy="423862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jövőbeli_érték 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Jövőbeli érték, az utolsó részlet kifizetése után elérni kívánt összeg. Ha 0 elhagyjuk.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típus 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Értéke=l, ha a törlesztés az időszak elején történik, értéke = 0 vagy elhagyjuk akkor a törlesztés az időszak végén történik (ez az alapértelmezés).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4CC1F0-5FE7-4A57-8F20-6EF28BF90592}" type="slidenum">
              <a:rPr lang="hu-HU"/>
              <a:pPr/>
              <a:t>3</a:t>
            </a:fld>
            <a:endParaRPr lang="hu-HU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Függvények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3138" y="1722438"/>
            <a:ext cx="8026400" cy="5118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FE31F88-1D0F-4003-B69F-9858C3C4C343}" type="slidenum">
              <a:rPr lang="hu-HU"/>
              <a:pPr/>
              <a:t>30</a:t>
            </a:fld>
            <a:endParaRPr lang="hu-HU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Havi részlet számítása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73050" y="1979613"/>
          <a:ext cx="5846763" cy="1736725"/>
        </p:xfrm>
        <a:graphic>
          <a:graphicData uri="http://schemas.openxmlformats.org/presentationml/2006/ole">
            <p:oleObj spid="_x0000_s32770" r:id="rId4" imgW="2526120" imgH="810000" progId="">
              <p:embed/>
            </p:oleObj>
          </a:graphicData>
        </a:graphic>
      </p:graphicFrame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3240088" y="4859338"/>
            <a:ext cx="4679950" cy="1260475"/>
          </a:xfrm>
          <a:prstGeom prst="wedgeRoundRectCallout">
            <a:avLst>
              <a:gd name="adj1" fmla="val -11190"/>
              <a:gd name="adj2" fmla="val -147769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=részlet(b1/12;b2;b3)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BE0EB1F-0E09-4269-9AFC-CE8AAD5D46D1}" type="slidenum">
              <a:rPr lang="hu-HU"/>
              <a:pPr/>
              <a:t>31</a:t>
            </a:fld>
            <a:endParaRPr lang="hu-HU"/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Havi részlet számítása</a:t>
            </a:r>
            <a:br>
              <a:rPr lang="hu-HU"/>
            </a:br>
            <a:r>
              <a:rPr lang="hu-HU"/>
              <a:t>több évre nézve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73050" y="1979613"/>
          <a:ext cx="5846763" cy="1736725"/>
        </p:xfrm>
        <a:graphic>
          <a:graphicData uri="http://schemas.openxmlformats.org/presentationml/2006/ole">
            <p:oleObj spid="_x0000_s33794" r:id="rId4" imgW="2526120" imgH="810000" progId="">
              <p:embed/>
            </p:oleObj>
          </a:graphicData>
        </a:graphic>
      </p:graphicFrame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240088" y="4859338"/>
            <a:ext cx="4679950" cy="1260475"/>
          </a:xfrm>
          <a:prstGeom prst="wedgeRoundRectCallout">
            <a:avLst>
              <a:gd name="adj1" fmla="val -11190"/>
              <a:gd name="adj2" fmla="val -147769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=részlet(b1/12;b2*12;b3)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D2AAD50-B997-4404-BEFE-869C76F9476D}" type="slidenum">
              <a:rPr lang="hu-HU"/>
              <a:pPr/>
              <a:t>32</a:t>
            </a:fld>
            <a:endParaRPr lang="hu-HU"/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Havi részlet számítása</a:t>
            </a:r>
            <a:br>
              <a:rPr lang="hu-HU"/>
            </a:br>
            <a:r>
              <a:rPr lang="hu-HU"/>
              <a:t>több évre nézve, inflációval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68288" y="2606675"/>
          <a:ext cx="5851525" cy="2084388"/>
        </p:xfrm>
        <a:graphic>
          <a:graphicData uri="http://schemas.openxmlformats.org/presentationml/2006/ole">
            <p:oleObj spid="_x0000_s34818" r:id="rId4" imgW="2526120" imgH="972000" progId="">
              <p:embed/>
            </p:oleObj>
          </a:graphicData>
        </a:graphic>
      </p:graphicFrame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3060700" y="5759450"/>
            <a:ext cx="5759450" cy="1260475"/>
          </a:xfrm>
          <a:prstGeom prst="wedgeRoundRectCallout">
            <a:avLst>
              <a:gd name="adj1" fmla="val -18468"/>
              <a:gd name="adj2" fmla="val -147741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=részlet(b1/12;b2*12;b3;b4)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329A490-4806-44DF-AAB7-448C31FC9386}" type="slidenum">
              <a:rPr lang="hu-HU"/>
              <a:pPr/>
              <a:t>33</a:t>
            </a:fld>
            <a:endParaRPr lang="hu-HU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MA   –  TODAY</a:t>
            </a:r>
          </a:p>
        </p:txBody>
      </p:sp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360363" y="1619250"/>
            <a:ext cx="5400675" cy="7207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6000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108000" tIns="63000" rIns="108000" bIns="63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Az aktuális dátum formázva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519363" y="3600450"/>
            <a:ext cx="2879725" cy="631825"/>
          </a:xfrm>
          <a:prstGeom prst="rect">
            <a:avLst/>
          </a:prstGeom>
          <a:noFill/>
          <a:ln w="36000">
            <a:noFill/>
            <a:round/>
            <a:headEnd/>
            <a:tailEnd/>
          </a:ln>
          <a:effectLst/>
        </p:spPr>
        <p:txBody>
          <a:bodyPr lIns="108000" tIns="63000" rIns="108000" bIns="63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=MA()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519363" y="4979988"/>
            <a:ext cx="2879725" cy="631825"/>
          </a:xfrm>
          <a:prstGeom prst="rect">
            <a:avLst/>
          </a:prstGeom>
          <a:noFill/>
          <a:ln w="36000">
            <a:noFill/>
            <a:round/>
            <a:headEnd/>
            <a:tailEnd/>
          </a:ln>
          <a:effectLst/>
        </p:spPr>
        <p:txBody>
          <a:bodyPr lIns="108000" tIns="63000" rIns="108000" bIns="63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=TODAY()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5940425" y="3600450"/>
            <a:ext cx="3600450" cy="900113"/>
          </a:xfrm>
          <a:prstGeom prst="parallelogram">
            <a:avLst>
              <a:gd name="adj" fmla="val 100000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2009-01-25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E3A76EB-6DE3-4811-BF37-BEE07C3424B5}" type="slidenum">
              <a:rPr lang="hu-HU"/>
              <a:pPr/>
              <a:t>34</a:t>
            </a:fld>
            <a:endParaRPr lang="hu-H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DARAB  –  COUNT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3779838"/>
            <a:ext cx="9070975" cy="29337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Megszámolja, hány szám van a paraméterlistában. 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 szöveges bejegyzéseket kihagyja.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E093F70-7E14-4CF8-93C3-E5AA266B5F32}" type="slidenum">
              <a:rPr lang="hu-HU"/>
              <a:pPr/>
              <a:t>35</a:t>
            </a:fld>
            <a:endParaRPr lang="hu-HU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DARAB2    COUNTA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66900"/>
            <a:ext cx="9070975" cy="5567363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Megszámolja, hány érték van a paraméterlistában. 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 szöveges elemek is számítanak, még akkor is, ha 0 hosszúságú, üres karakterláncot tartalmaznak. 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Ha egy argumentum tömb vagy hivatkozás, akkor a tömb vagy hivatkozás üres cellái nem lesznek figyelembe véve.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3462A7A-12E7-4D7B-9908-B961FF1996C2}" type="slidenum">
              <a:rPr lang="hu-HU"/>
              <a:pPr/>
              <a:t>36</a:t>
            </a:fld>
            <a:endParaRPr lang="hu-HU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KERES (KUTAT)  –  LOOKUP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60363" y="1768475"/>
            <a:ext cx="9539287" cy="750888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hu-HU"/>
              <a:t>Egy soros vagy oszlopos cellatartományból keres.</a:t>
            </a: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539750" y="3959225"/>
            <a:ext cx="8820150" cy="251936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Ellentétben a fkeres és vkeres függvényekkel,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 keresési és az eredmény vektoroknak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nem kell egymás mellett lenni.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6B5C4AF-8C53-4799-9098-1960DCC3A229}" type="slidenum">
              <a:rPr lang="hu-HU"/>
              <a:pPr/>
              <a:t>37</a:t>
            </a:fld>
            <a:endParaRPr lang="hu-HU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keres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500063" y="1765300"/>
          <a:ext cx="2227262" cy="3819525"/>
        </p:xfrm>
        <a:graphic>
          <a:graphicData uri="http://schemas.openxmlformats.org/presentationml/2006/ole">
            <p:oleObj spid="_x0000_s39938" r:id="rId4" imgW="1247760" imgH="1295640" progId="">
              <p:embed/>
            </p:oleObj>
          </a:graphicData>
        </a:graphic>
      </p:graphicFrame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900113" y="5400675"/>
            <a:ext cx="8459787" cy="1260475"/>
          </a:xfrm>
          <a:prstGeom prst="roundRect">
            <a:avLst>
              <a:gd name="adj" fmla="val 16667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6000">
                <a:solidFill>
                  <a:srgbClr val="000000"/>
                </a:solidFill>
                <a:ea typeface="DejaVu Sans" charset="0"/>
                <a:cs typeface="DejaVu Sans" charset="0"/>
              </a:rPr>
              <a:t>=keres(5;a1:a5;b1:b5)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4319588" y="1979613"/>
            <a:ext cx="4319587" cy="1079500"/>
          </a:xfrm>
          <a:prstGeom prst="wedgeRoundRectCallout">
            <a:avLst>
              <a:gd name="adj1" fmla="val -82787"/>
              <a:gd name="adj2" fmla="val 49699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Az 5-öt keressük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3779838" y="3240088"/>
            <a:ext cx="5219700" cy="1439862"/>
          </a:xfrm>
          <a:prstGeom prst="wedgeRoundRectCallout">
            <a:avLst>
              <a:gd name="adj1" fmla="val -63838"/>
              <a:gd name="adj2" fmla="val -33907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De a c-t szeretném megkapni, azaz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kiírni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20C1B2C-6BE3-45F6-A880-2394CC047F0E}" type="slidenum">
              <a:rPr lang="hu-HU"/>
              <a:pPr/>
              <a:t>38</a:t>
            </a:fld>
            <a:endParaRPr lang="hu-HU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keres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98475" y="1765300"/>
          <a:ext cx="2979738" cy="4271963"/>
        </p:xfrm>
        <a:graphic>
          <a:graphicData uri="http://schemas.openxmlformats.org/presentationml/2006/ole">
            <p:oleObj spid="_x0000_s40962" r:id="rId4" imgW="1668960" imgH="1447560" progId="">
              <p:embed/>
            </p:oleObj>
          </a:graphicData>
        </a:graphic>
      </p:graphicFrame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1439863" y="2339975"/>
            <a:ext cx="1587" cy="2339975"/>
          </a:xfrm>
          <a:prstGeom prst="line">
            <a:avLst/>
          </a:prstGeom>
          <a:noFill/>
          <a:ln w="72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879725" y="3419475"/>
            <a:ext cx="1588" cy="2160588"/>
          </a:xfrm>
          <a:prstGeom prst="line">
            <a:avLst/>
          </a:prstGeom>
          <a:noFill/>
          <a:ln w="72000">
            <a:solidFill>
              <a:srgbClr val="FF33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5040313" y="3959225"/>
            <a:ext cx="3959225" cy="720725"/>
          </a:xfrm>
          <a:prstGeom prst="wedgeRoundRectCallout">
            <a:avLst>
              <a:gd name="adj1" fmla="val -92366"/>
              <a:gd name="adj2" fmla="val -26162"/>
              <a:gd name="adj3" fmla="val 16667"/>
            </a:avLst>
          </a:prstGeom>
          <a:solidFill>
            <a:srgbClr val="FF3333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Eredményvektor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4679950" y="1800225"/>
            <a:ext cx="3779838" cy="720725"/>
          </a:xfrm>
          <a:prstGeom prst="wedgeRoundRectCallout">
            <a:avLst>
              <a:gd name="adj1" fmla="val -124884"/>
              <a:gd name="adj2" fmla="val 67639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Keresési vektor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C80A609-FD12-4F73-978D-A3E72818111C}" type="slidenum">
              <a:rPr lang="hu-HU"/>
              <a:pPr/>
              <a:t>39</a:t>
            </a:fld>
            <a:endParaRPr lang="hu-HU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keres</a:t>
            </a: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98475" y="1765300"/>
          <a:ext cx="2979738" cy="4271963"/>
        </p:xfrm>
        <a:graphic>
          <a:graphicData uri="http://schemas.openxmlformats.org/presentationml/2006/ole">
            <p:oleObj spid="_x0000_s41986" r:id="rId4" imgW="1668960" imgH="1447560" progId="">
              <p:embed/>
            </p:oleObj>
          </a:graphicData>
        </a:graphic>
      </p:graphicFrame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1079500" y="6119813"/>
            <a:ext cx="8459788" cy="1260475"/>
          </a:xfrm>
          <a:prstGeom prst="roundRect">
            <a:avLst>
              <a:gd name="adj" fmla="val 16667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6000">
                <a:solidFill>
                  <a:srgbClr val="000000"/>
                </a:solidFill>
                <a:ea typeface="DejaVu Sans" charset="0"/>
                <a:cs typeface="DejaVu Sans" charset="0"/>
              </a:rPr>
              <a:t>=keres(5;a1:a5;c3:c7)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4140200" y="1979613"/>
            <a:ext cx="5219700" cy="216058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Ebben a táblázatban a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keresési és az eredmény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vektor nincs egymás mellett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4140200" y="4679950"/>
            <a:ext cx="3959225" cy="900113"/>
          </a:xfrm>
          <a:prstGeom prst="parallelogram">
            <a:avLst>
              <a:gd name="adj" fmla="val 109965"/>
            </a:avLst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Eredmény: c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F896730-B1EB-49FE-BF2F-05A39B2F7939}" type="slidenum">
              <a:rPr lang="hu-HU"/>
              <a:pPr/>
              <a:t>4</a:t>
            </a:fld>
            <a:endParaRPr lang="hu-HU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SZUM  –  SUM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184775" y="2827338"/>
            <a:ext cx="3455988" cy="773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=szum(A1:A5)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00063" y="1765300"/>
          <a:ext cx="3460750" cy="3454400"/>
        </p:xfrm>
        <a:graphic>
          <a:graphicData uri="http://schemas.openxmlformats.org/presentationml/2006/ole">
            <p:oleObj spid="_x0000_s6147" r:id="rId4" imgW="1118520" imgH="972000" progId="">
              <p:embed/>
            </p:oleObj>
          </a:graphicData>
        </a:graphic>
      </p:graphicFrame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580063" y="4679950"/>
            <a:ext cx="1439862" cy="900113"/>
          </a:xfrm>
          <a:prstGeom prst="parallelogram">
            <a:avLst>
              <a:gd name="adj" fmla="val 39991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18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419475" y="6300788"/>
            <a:ext cx="3455988" cy="773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=sum(A1:A5)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40AB9D6-6363-4D8D-B5C9-B7072CB47376}" type="slidenum">
              <a:rPr lang="hu-HU"/>
              <a:pPr/>
              <a:t>40</a:t>
            </a:fld>
            <a:endParaRPr lang="hu-HU"/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CSERE –  REPLACE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Egy karakterlánc részét kicseréli egy másikra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71FA833-755C-4A3A-9E6B-C5ED63615B1C}" type="slidenum">
              <a:rPr lang="hu-HU"/>
              <a:pPr/>
              <a:t>41</a:t>
            </a:fld>
            <a:endParaRPr lang="hu-HU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CSERE   REPLACE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68313" y="2160588"/>
            <a:ext cx="9070975" cy="13589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=REPLACE(szöveg; pozíció;hossz;új szöveg)</a:t>
            </a:r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1079500" y="3959225"/>
            <a:ext cx="7380288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=REPLACE("1234567";1;1;"444") 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1800225" y="5759450"/>
            <a:ext cx="6119813" cy="1079500"/>
          </a:xfrm>
          <a:prstGeom prst="parallelogram">
            <a:avLst>
              <a:gd name="adj" fmla="val 141728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444234567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3DC32B3-E6D3-4F4F-ACA9-E36A3E9B8E98}" type="slidenum">
              <a:rPr lang="hu-HU"/>
              <a:pPr/>
              <a:t>42</a:t>
            </a:fld>
            <a:endParaRPr lang="hu-HU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INDEX  –  INDEX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84213" y="3614738"/>
            <a:ext cx="9036050" cy="19653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Táblázatban vagy tartományban található 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érték hivatkozását vagy </a:t>
            </a:r>
            <a:r>
              <a:rPr lang="hu-HU" b="1"/>
              <a:t>értékét</a:t>
            </a:r>
            <a:r>
              <a:rPr lang="hu-HU"/>
              <a:t> adja vissza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BA0C57A-1A2C-4D8D-9AF1-79865D79E6DB}" type="slidenum">
              <a:rPr lang="hu-HU"/>
              <a:pPr/>
              <a:t>43</a:t>
            </a:fld>
            <a:endParaRPr lang="hu-HU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Index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500063" y="1765300"/>
          <a:ext cx="2773362" cy="4714875"/>
        </p:xfrm>
        <a:graphic>
          <a:graphicData uri="http://schemas.openxmlformats.org/presentationml/2006/ole">
            <p:oleObj spid="_x0000_s46082" r:id="rId4" imgW="775080" imgH="1134000" progId="">
              <p:embed/>
            </p:oleObj>
          </a:graphicData>
        </a:graphic>
      </p:graphicFrame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4679950" y="2339975"/>
            <a:ext cx="4679950" cy="1079500"/>
          </a:xfrm>
          <a:prstGeom prst="wedgeRoundRectCallout">
            <a:avLst>
              <a:gd name="adj1" fmla="val -76796"/>
              <a:gd name="adj2" fmla="val 171389"/>
              <a:gd name="adj3" fmla="val 16667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108000" tIns="63000" rIns="108000" bIns="63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Az oszlopból a 3-dikat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szeretném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219700" y="4319588"/>
            <a:ext cx="4140200" cy="12604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=index(a2:a6;3)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4319588" y="6119813"/>
            <a:ext cx="4500562" cy="1079500"/>
          </a:xfrm>
          <a:prstGeom prst="parallelogram">
            <a:avLst>
              <a:gd name="adj" fmla="val 104228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8500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676C585-2B94-4A34-9F1E-83A9DE930196}" type="slidenum">
              <a:rPr lang="hu-HU"/>
              <a:pPr/>
              <a:t>44</a:t>
            </a:fld>
            <a:endParaRPr lang="hu-HU"/>
          </a:p>
        </p:txBody>
      </p:sp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HOL.VAN   –    MATCH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31963"/>
            <a:ext cx="9070975" cy="5062537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=HOL.VAN(keresési_érték; tábla; egyezés_típusa)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=MATCH(keresési feltétel; keresési tartomány; típus)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720725" y="6119813"/>
            <a:ext cx="4140200" cy="720725"/>
          </a:xfrm>
          <a:prstGeom prst="wedgeRoundRectCallout">
            <a:avLst>
              <a:gd name="adj1" fmla="val -37708"/>
              <a:gd name="adj2" fmla="val -153148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Nem kötelező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70946E2-D037-4419-845F-723F63F01EEC}" type="slidenum">
              <a:rPr lang="hu-HU"/>
              <a:pPr/>
              <a:t>45</a:t>
            </a:fld>
            <a:endParaRPr lang="hu-HU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hol.van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500063" y="1765300"/>
          <a:ext cx="2773362" cy="4714875"/>
        </p:xfrm>
        <a:graphic>
          <a:graphicData uri="http://schemas.openxmlformats.org/presentationml/2006/ole">
            <p:oleObj spid="_x0000_s48130" r:id="rId4" imgW="775080" imgH="1134000" progId="">
              <p:embed/>
            </p:oleObj>
          </a:graphicData>
        </a:graphic>
      </p:graphicFrame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4679950" y="2339975"/>
            <a:ext cx="4679950" cy="1079500"/>
          </a:xfrm>
          <a:prstGeom prst="wedgeRoundRectCallout">
            <a:avLst>
              <a:gd name="adj1" fmla="val -76796"/>
              <a:gd name="adj2" fmla="val 171389"/>
              <a:gd name="adj3" fmla="val 16667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108000" tIns="63000" rIns="108000" bIns="63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Hányadik cellában van a 8500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400675" y="4500563"/>
            <a:ext cx="4140200" cy="12604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=hol.van(8500;a2:a6)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4500563" y="6119813"/>
            <a:ext cx="4500562" cy="1079500"/>
          </a:xfrm>
          <a:prstGeom prst="parallelogram">
            <a:avLst>
              <a:gd name="adj" fmla="val 104228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676B80B-9DAF-45CE-A4AF-A63332270FFC}" type="slidenum">
              <a:rPr lang="hu-HU"/>
              <a:pPr/>
              <a:t>46</a:t>
            </a:fld>
            <a:endParaRPr lang="hu-HU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9588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hol.van típus (harmadik) paramétere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23850" y="1274763"/>
            <a:ext cx="3635375" cy="8858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/>
              <a:t>1, 0 vagy -1 lehet</a:t>
            </a: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179388" y="2160588"/>
            <a:ext cx="7019925" cy="18002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Típus=1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Ez az alapértelmezett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feltételezi a növekvő rendezettséget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179388" y="4140200"/>
            <a:ext cx="7380287" cy="143986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Típus=0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Kizárólag pontos egyezést talál meg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Több találat az elsőt adja eredményül</a:t>
            </a: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179388" y="5940425"/>
            <a:ext cx="7380287" cy="12604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Típus=-1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Csökkenő rendezettséget feltételez</a:t>
            </a: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7019925" y="1260475"/>
            <a:ext cx="3060700" cy="900113"/>
          </a:xfrm>
          <a:prstGeom prst="wedgeRoundRectCallout">
            <a:avLst>
              <a:gd name="adj1" fmla="val -33403"/>
              <a:gd name="adj2" fmla="val 284384"/>
              <a:gd name="adj3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Reguláris kif. használható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B14F4A8-29E1-4AC8-94B1-1FE1F44EC7C3}" type="slidenum">
              <a:rPr lang="hu-HU"/>
              <a:pPr/>
              <a:t>47</a:t>
            </a:fld>
            <a:endParaRPr lang="hu-HU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Típus 1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00063" y="1765300"/>
          <a:ext cx="2773362" cy="4714875"/>
        </p:xfrm>
        <a:graphic>
          <a:graphicData uri="http://schemas.openxmlformats.org/presentationml/2006/ole">
            <p:oleObj spid="_x0000_s50178" r:id="rId4" imgW="775080" imgH="1134000" progId="">
              <p:embed/>
            </p:oleObj>
          </a:graphicData>
        </a:graphic>
      </p:graphicFrame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219700" y="1619250"/>
            <a:ext cx="4679950" cy="1079500"/>
          </a:xfrm>
          <a:prstGeom prst="wedgeRoundRectCallout">
            <a:avLst>
              <a:gd name="adj1" fmla="val -56773"/>
              <a:gd name="adj2" fmla="val 33435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Rendezett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4859338" y="3600450"/>
            <a:ext cx="4140200" cy="1260475"/>
          </a:xfrm>
          <a:prstGeom prst="roundRect">
            <a:avLst>
              <a:gd name="adj" fmla="val 16667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=hol.van(8500;a2:a6)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4859338" y="5219700"/>
            <a:ext cx="4140200" cy="1260475"/>
          </a:xfrm>
          <a:prstGeom prst="roundRect">
            <a:avLst>
              <a:gd name="adj" fmla="val 16667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=hol.van(8500;a2:a6;1)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06CF4F3-02ED-4FDC-B1C7-7F74E1D68B59}" type="slidenum">
              <a:rPr lang="hu-HU"/>
              <a:pPr/>
              <a:t>48</a:t>
            </a:fld>
            <a:endParaRPr lang="hu-HU"/>
          </a:p>
        </p:txBody>
      </p:sp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3779838" y="301625"/>
            <a:ext cx="5795962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hol.van – típus = 0</a:t>
            </a: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360363" y="325438"/>
          <a:ext cx="2773362" cy="4714875"/>
        </p:xfrm>
        <a:graphic>
          <a:graphicData uri="http://schemas.openxmlformats.org/presentationml/2006/ole">
            <p:oleObj spid="_x0000_s51202" r:id="rId4" imgW="775080" imgH="1134000" progId="">
              <p:embed/>
            </p:oleObj>
          </a:graphicData>
        </a:graphic>
      </p:graphicFrame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4679950" y="1979613"/>
            <a:ext cx="4679950" cy="1800225"/>
          </a:xfrm>
          <a:prstGeom prst="wedgeRoundRectCallout">
            <a:avLst>
              <a:gd name="adj1" fmla="val -42986"/>
              <a:gd name="adj2" fmla="val 142440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Reguláris kif. használata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720725" y="5580063"/>
            <a:ext cx="8999538" cy="1260475"/>
          </a:xfrm>
          <a:prstGeom prst="roundRect">
            <a:avLst>
              <a:gd name="adj" fmla="val 16667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6000">
                <a:solidFill>
                  <a:srgbClr val="000000"/>
                </a:solidFill>
                <a:ea typeface="DejaVu Sans" charset="0"/>
                <a:cs typeface="DejaVu Sans" charset="0"/>
              </a:rPr>
              <a:t>=MATCH("30.*";</a:t>
            </a:r>
            <a:r>
              <a:rPr lang="hu-HU" sz="6000">
                <a:solidFill>
                  <a:srgbClr val="0000FF"/>
                </a:solidFill>
                <a:ea typeface="DejaVu Sans" charset="0"/>
                <a:cs typeface="DejaVu Sans" charset="0"/>
              </a:rPr>
              <a:t>D6:D9</a:t>
            </a:r>
            <a:r>
              <a:rPr lang="hu-HU" sz="6000">
                <a:solidFill>
                  <a:srgbClr val="000000"/>
                </a:solidFill>
                <a:ea typeface="DejaVu Sans" charset="0"/>
                <a:cs typeface="DejaVu Sans" charset="0"/>
              </a:rPr>
              <a:t>;0)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44844B5-2448-4192-B64E-87460C4219AB}" type="slidenum">
              <a:rPr lang="hu-HU"/>
              <a:pPr/>
              <a:t>49</a:t>
            </a:fld>
            <a:endParaRPr lang="hu-HU"/>
          </a:p>
        </p:txBody>
      </p:sp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3779838" y="301625"/>
            <a:ext cx="5795962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hol.van – típus = -1</a:t>
            </a: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360363" y="325438"/>
          <a:ext cx="2773362" cy="4714875"/>
        </p:xfrm>
        <a:graphic>
          <a:graphicData uri="http://schemas.openxmlformats.org/presentationml/2006/ole">
            <p:oleObj spid="_x0000_s52226" r:id="rId4" imgW="775080" imgH="1134000" progId="">
              <p:embed/>
            </p:oleObj>
          </a:graphicData>
        </a:graphic>
      </p:graphicFrame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4679950" y="2339975"/>
            <a:ext cx="4679950" cy="1079500"/>
          </a:xfrm>
          <a:prstGeom prst="wedgeRoundRectCallout">
            <a:avLst>
              <a:gd name="adj1" fmla="val -54144"/>
              <a:gd name="adj2" fmla="val 73255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Csökkenő rendezettség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720725" y="5580063"/>
            <a:ext cx="8999538" cy="1260475"/>
          </a:xfrm>
          <a:prstGeom prst="roundRect">
            <a:avLst>
              <a:gd name="adj" fmla="val 16667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6000">
                <a:solidFill>
                  <a:srgbClr val="000000"/>
                </a:solidFill>
                <a:ea typeface="DejaVu Sans" charset="0"/>
                <a:cs typeface="DejaVu Sans" charset="0"/>
              </a:rPr>
              <a:t>=MATCH(3000;</a:t>
            </a:r>
            <a:r>
              <a:rPr lang="hu-HU" sz="6000">
                <a:solidFill>
                  <a:srgbClr val="0000FF"/>
                </a:solidFill>
                <a:ea typeface="DejaVu Sans" charset="0"/>
                <a:cs typeface="DejaVu Sans" charset="0"/>
              </a:rPr>
              <a:t>D6:D9</a:t>
            </a:r>
            <a:r>
              <a:rPr lang="hu-HU" sz="6000">
                <a:solidFill>
                  <a:srgbClr val="000000"/>
                </a:solidFill>
                <a:ea typeface="DejaVu Sans" charset="0"/>
                <a:cs typeface="DejaVu Sans" charset="0"/>
              </a:rPr>
              <a:t>;-1)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6CC5C96-6861-4D1A-B8AC-CDE4154D231F}" type="slidenum">
              <a:rPr lang="hu-HU"/>
              <a:pPr/>
              <a:t>5</a:t>
            </a:fld>
            <a:endParaRPr lang="hu-HU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SZUM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874963" y="3419475"/>
          <a:ext cx="4324350" cy="763588"/>
        </p:xfrm>
        <a:graphic>
          <a:graphicData uri="http://schemas.openxmlformats.org/presentationml/2006/ole">
            <p:oleObj spid="_x0000_s7170" r:id="rId4" imgW="4389480" imgH="82332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0B225D-C5CD-48AC-962C-8AF048141AD9}" type="slidenum">
              <a:rPr lang="hu-HU"/>
              <a:pPr/>
              <a:t>50</a:t>
            </a:fld>
            <a:endParaRPr lang="hu-HU"/>
          </a:p>
        </p:txBody>
      </p:sp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KEREKÍTÉS  –  ROUND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7775575" cy="21463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/>
              <a:t>=KEREKÍTÉS(szám; darab_számjegy)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/>
              <a:t>=ROUND(szám; darab_számjegy)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339975" y="4319588"/>
            <a:ext cx="1979613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7,828234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466013" y="6199188"/>
            <a:ext cx="1979612" cy="7207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7,82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959225" y="6119813"/>
            <a:ext cx="3060700" cy="7207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=ROUND(A1,2)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179388" y="4140200"/>
            <a:ext cx="1979612" cy="900113"/>
          </a:xfrm>
          <a:prstGeom prst="rightArrow">
            <a:avLst>
              <a:gd name="adj1" fmla="val 50000"/>
              <a:gd name="adj2" fmla="val 54982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A1 cella</a:t>
            </a: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179388" y="6659563"/>
            <a:ext cx="2879725" cy="7207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Régen: =kerek()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E5F5DB9-5260-4D0B-9A8B-52E5F2941FC3}" type="slidenum">
              <a:rPr lang="hu-HU"/>
              <a:pPr/>
              <a:t>51</a:t>
            </a:fld>
            <a:endParaRPr lang="hu-HU"/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darabteli  –  countif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8675687" cy="19653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/>
              <a:t>=darabteli(tartomány; kritérium)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/>
              <a:t>=darabteli(b2:b200; 4)</a:t>
            </a:r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4140200" y="5400675"/>
            <a:ext cx="5580063" cy="1439863"/>
          </a:xfrm>
          <a:prstGeom prst="wedgeRoundRectCallout">
            <a:avLst>
              <a:gd name="adj1" fmla="val -26602"/>
              <a:gd name="adj2" fmla="val -71843"/>
              <a:gd name="adj3" fmla="val 16667"/>
            </a:avLst>
          </a:prstGeom>
          <a:solidFill>
            <a:srgbClr val="FFDD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Megszámoljuk a 4-eseket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4689927-E426-44D8-A18C-E58F6F24E398}" type="slidenum">
              <a:rPr lang="hu-HU"/>
              <a:pPr/>
              <a:t>52</a:t>
            </a:fld>
            <a:endParaRPr lang="hu-HU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darabüres   –   countblank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2894013"/>
            <a:ext cx="9036050" cy="10652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Az üres cellák számát adja vissza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4F3C568-5E2D-4777-8981-7A1FAAA623EC}" type="slidenum">
              <a:rPr lang="hu-HU"/>
              <a:pPr/>
              <a:t>53</a:t>
            </a:fld>
            <a:endParaRPr lang="hu-HU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darabüres      countblank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5435600" cy="19653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/>
              <a:t>=darabüres(tartomány)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/>
              <a:t>=darabüres(b2:b200)</a:t>
            </a: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4140200" y="5400675"/>
            <a:ext cx="5580063" cy="1439863"/>
          </a:xfrm>
          <a:prstGeom prst="wedgeRoundRectCallout">
            <a:avLst>
              <a:gd name="adj1" fmla="val -26602"/>
              <a:gd name="adj2" fmla="val -71843"/>
              <a:gd name="adj3" fmla="val 16667"/>
            </a:avLst>
          </a:prstGeom>
          <a:solidFill>
            <a:srgbClr val="FFDD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Megszámoljuk az üres cellákat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193911A-1CCE-466F-91F4-46CF12F53A38}" type="slidenum">
              <a:rPr lang="hu-HU"/>
              <a:pPr/>
              <a:t>54</a:t>
            </a:fld>
            <a:endParaRPr lang="hu-HU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gyök   –   sqrt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8675687" cy="19653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/>
              <a:t>=gyök(szám)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/>
              <a:t>=sqrt(szám)</a:t>
            </a:r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4140200" y="5400675"/>
            <a:ext cx="5580063" cy="1439863"/>
          </a:xfrm>
          <a:prstGeom prst="wedgeRoundRectCallout">
            <a:avLst>
              <a:gd name="adj1" fmla="val -60319"/>
              <a:gd name="adj2" fmla="val -166792"/>
              <a:gd name="adj3" fmla="val 16667"/>
            </a:avLst>
          </a:prstGeom>
          <a:solidFill>
            <a:srgbClr val="FFDD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2800">
                <a:solidFill>
                  <a:srgbClr val="000000"/>
                </a:solidFill>
                <a:ea typeface="DejaVu Sans" charset="0"/>
                <a:cs typeface="DejaVu Sans" charset="0"/>
              </a:rPr>
              <a:t>Egy szám pozitív négyzetgyöke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70F3D1-B867-4AEF-BD87-9E8E4C853D6B}" type="slidenum">
              <a:rPr lang="hu-HU"/>
              <a:pPr/>
              <a:t>55</a:t>
            </a:fld>
            <a:endParaRPr lang="hu-HU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gyök       sqrt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2667000"/>
            <a:ext cx="2376487" cy="1519238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hu-HU"/>
              <a:t>=gyök(9)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hu-HU"/>
              <a:t>=sqrt(9)</a:t>
            </a:r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4500563" y="4140200"/>
            <a:ext cx="3959225" cy="1079500"/>
          </a:xfrm>
          <a:prstGeom prst="parallelogram">
            <a:avLst>
              <a:gd name="adj" fmla="val 91691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2775C39-9FF8-4734-A540-8317D83C350C}" type="slidenum">
              <a:rPr lang="hu-HU"/>
              <a:pPr/>
              <a:t>56</a:t>
            </a:fld>
            <a:endParaRPr lang="hu-HU"/>
          </a:p>
        </p:txBody>
      </p:sp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pi  –  pi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19363" y="3779838"/>
            <a:ext cx="4895850" cy="8858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Aritmetikai állandó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2879725" y="1979613"/>
            <a:ext cx="4319588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200">
                <a:solidFill>
                  <a:srgbClr val="000000"/>
                </a:solidFill>
                <a:latin typeface="Albany AMT;Arial" charset="0"/>
                <a:ea typeface="Albany AMT;Arial" charset="0"/>
                <a:cs typeface="Albany AMT;Arial" charset="0"/>
              </a:rPr>
              <a:t>3,14159265358979.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C92532-CCF9-4906-9981-3AD55A6F62BB}" type="slidenum">
              <a:rPr lang="hu-HU"/>
              <a:pPr/>
              <a:t>57</a:t>
            </a:fld>
            <a:endParaRPr lang="hu-HU"/>
          </a:p>
        </p:txBody>
      </p:sp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251777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Adatbázisfüggvények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D564A7F-4EE1-44C6-BEEF-04D62A5FA180}" type="slidenum">
              <a:rPr lang="hu-HU"/>
              <a:pPr/>
              <a:t>58</a:t>
            </a:fld>
            <a:endParaRPr lang="hu-HU"/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179388" y="836613"/>
          <a:ext cx="9720262" cy="6003925"/>
        </p:xfrm>
        <a:graphic>
          <a:graphicData uri="http://schemas.openxmlformats.org/presentationml/2006/ole">
            <p:oleObj spid="_x0000_s61441" r:id="rId4" imgW="4518360" imgH="194364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EE51B2A-A568-4C47-9B72-D00AE3642A04}" type="slidenum">
              <a:rPr lang="hu-HU"/>
              <a:pPr/>
              <a:t>59</a:t>
            </a:fld>
            <a:endParaRPr lang="hu-HU"/>
          </a:p>
        </p:txBody>
      </p:sp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ab.átlag  –  daverage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3995737" cy="32258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/>
              <a:t>ab.átlag(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/>
              <a:t>	adatbázis; 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/>
              <a:t>	adatbázismező; 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/>
              <a:t>	keresési feltétel)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079500" y="5759450"/>
            <a:ext cx="82804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=ab.átlag(A1:E10;"Testsúly";A13:E14)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079500" y="6480175"/>
            <a:ext cx="82804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=daverage(A1:E10;"Testsúly";A13:E14)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FF9E42-06DA-4BF1-8AE4-858DE9DF5177}" type="slidenum">
              <a:rPr lang="hu-HU"/>
              <a:pPr/>
              <a:t>6</a:t>
            </a:fld>
            <a:endParaRPr lang="hu-HU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ÁTLAG   –   AVERAGE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319588" y="1633538"/>
            <a:ext cx="5040312" cy="358616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=ÁTLAG(tartomány)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=ATLAG(tartomány)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=AVERAGE(tartomány)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hu-HU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00063" y="1765300"/>
          <a:ext cx="3460750" cy="3454400"/>
        </p:xfrm>
        <a:graphic>
          <a:graphicData uri="http://schemas.openxmlformats.org/presentationml/2006/ole">
            <p:oleObj spid="_x0000_s8195" r:id="rId4" imgW="1118520" imgH="972000" progId="">
              <p:embed/>
            </p:oleObj>
          </a:graphicData>
        </a:graphic>
      </p:graphicFrame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400675" y="5400675"/>
            <a:ext cx="1439863" cy="900113"/>
          </a:xfrm>
          <a:prstGeom prst="parallelogram">
            <a:avLst>
              <a:gd name="adj" fmla="val 39991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3,6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CA82E87-AE4B-4B05-A320-ADA4850EFB34}" type="slidenum">
              <a:rPr lang="hu-HU"/>
              <a:pPr/>
              <a:t>60</a:t>
            </a:fld>
            <a:endParaRPr lang="hu-HU"/>
          </a:p>
        </p:txBody>
      </p: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1166813" y="179388"/>
          <a:ext cx="7472362" cy="6659562"/>
        </p:xfrm>
        <a:graphic>
          <a:graphicData uri="http://schemas.openxmlformats.org/presentationml/2006/ole">
            <p:oleObj spid="_x0000_s63489" r:id="rId4" imgW="4413240" imgH="2753280" progId="">
              <p:embed/>
            </p:oleObj>
          </a:graphicData>
        </a:graphic>
      </p:graphicFrame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720725" y="6840538"/>
            <a:ext cx="82804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=ab.átlag(A1:E10;"Testsúly";D13:D14)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608DE97-CEAB-4285-B56E-8CBF9393BFAA}" type="slidenum">
              <a:rPr lang="hu-HU"/>
              <a:pPr/>
              <a:t>61</a:t>
            </a:fld>
            <a:endParaRPr lang="hu-HU"/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ab.darab  –  dcount</a:t>
            </a:r>
          </a:p>
        </p:txBody>
      </p:sp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360363" y="3419475"/>
            <a:ext cx="9180512" cy="23399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Megszámolja a számokat tartalmazó sorokat,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amelyek megfelelnek a feltételnek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1D985A9-F178-4635-9FAB-A4E6FDDAD4B2}" type="slidenum">
              <a:rPr lang="hu-HU"/>
              <a:pPr/>
              <a:t>62</a:t>
            </a:fld>
            <a:endParaRPr lang="hu-HU"/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973138" y="158750"/>
          <a:ext cx="7667625" cy="6681788"/>
        </p:xfrm>
        <a:graphic>
          <a:graphicData uri="http://schemas.openxmlformats.org/presentationml/2006/ole">
            <p:oleObj spid="_x0000_s65537" r:id="rId4" imgW="4413240" imgH="2753280" progId="">
              <p:embed/>
            </p:oleObj>
          </a:graphicData>
        </a:graphic>
      </p:graphicFrame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720725" y="6838950"/>
            <a:ext cx="82804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=ab.darab(A1:E10;"Testsúly";D13:D14)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67BEF18-0289-42E7-BA0D-6EBEFB0A6DBF}" type="slidenum">
              <a:rPr lang="hu-HU"/>
              <a:pPr/>
              <a:t>63</a:t>
            </a:fld>
            <a:endParaRPr lang="hu-HU"/>
          </a:p>
        </p:txBody>
      </p:sp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2878138"/>
            <a:ext cx="9070975" cy="1262062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ÉS VAGY kapcsolatok kialakítása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1E06789-F18B-4174-8BB4-FE3C4052ECF9}" type="slidenum">
              <a:rPr lang="hu-HU"/>
              <a:pPr/>
              <a:t>64</a:t>
            </a:fld>
            <a:endParaRPr lang="hu-HU"/>
          </a:p>
        </p:txBody>
      </p:sp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VAGY kapcsolat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4535487" cy="10652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>
                <a:solidFill>
                  <a:srgbClr val="000080"/>
                </a:solidFill>
              </a:rPr>
              <a:t>6  7 </a:t>
            </a:r>
            <a:r>
              <a:rPr lang="hu-HU"/>
              <a:t> 8  9  10  </a:t>
            </a:r>
            <a:r>
              <a:rPr lang="hu-HU">
                <a:solidFill>
                  <a:srgbClr val="000080"/>
                </a:solidFill>
              </a:rPr>
              <a:t>11  12</a:t>
            </a:r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179388" y="3959225"/>
            <a:ext cx="5940425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6, 7 vagy 11 és 12 éveseket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szeretném</a:t>
            </a:r>
          </a:p>
        </p:txBody>
      </p:sp>
      <p:sp>
        <p:nvSpPr>
          <p:cNvPr id="67588" name="AutoShape 4"/>
          <p:cNvSpPr>
            <a:spLocks/>
          </p:cNvSpPr>
          <p:nvPr/>
        </p:nvSpPr>
        <p:spPr bwMode="auto">
          <a:xfrm rot="16140000">
            <a:off x="892176" y="2698750"/>
            <a:ext cx="735012" cy="719137"/>
          </a:xfrm>
          <a:prstGeom prst="leftBrace">
            <a:avLst>
              <a:gd name="adj1" fmla="val 8333"/>
              <a:gd name="adj2" fmla="val 50000"/>
            </a:avLst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67589" name="AutoShape 5"/>
          <p:cNvSpPr>
            <a:spLocks/>
          </p:cNvSpPr>
          <p:nvPr/>
        </p:nvSpPr>
        <p:spPr bwMode="auto">
          <a:xfrm rot="16140000">
            <a:off x="3690144" y="2434432"/>
            <a:ext cx="714375" cy="1265237"/>
          </a:xfrm>
          <a:prstGeom prst="leftBrace">
            <a:avLst>
              <a:gd name="adj1" fmla="val 14759"/>
              <a:gd name="adj2" fmla="val 50000"/>
            </a:avLst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1260475" y="5759450"/>
            <a:ext cx="4140200" cy="1260475"/>
          </a:xfrm>
          <a:prstGeom prst="roundRect">
            <a:avLst>
              <a:gd name="adj" fmla="val 16667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&lt;8 vagy &gt;10</a:t>
            </a:r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6480175" y="5400675"/>
            <a:ext cx="3419475" cy="900113"/>
          </a:xfrm>
          <a:prstGeom prst="wedgeRoundRectCallout">
            <a:avLst>
              <a:gd name="adj1" fmla="val -71468"/>
              <a:gd name="adj2" fmla="val 82227"/>
              <a:gd name="adj3" fmla="val 16667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108000" tIns="63000" rIns="108000" bIns="63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 logika nyelvén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5A14E53-6C72-4F1B-BD15-3496377EC108}" type="slidenum">
              <a:rPr lang="hu-HU"/>
              <a:pPr/>
              <a:t>65</a:t>
            </a:fld>
            <a:endParaRPr lang="hu-HU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1079500" y="155575"/>
          <a:ext cx="7740650" cy="6683375"/>
        </p:xfrm>
        <a:graphic>
          <a:graphicData uri="http://schemas.openxmlformats.org/presentationml/2006/ole">
            <p:oleObj spid="_x0000_s68609" r:id="rId4" imgW="4413240" imgH="2753280" progId="">
              <p:embed/>
            </p:oleObj>
          </a:graphicData>
        </a:graphic>
      </p:graphicFrame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720725" y="6838950"/>
            <a:ext cx="82804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=ab.átlag(A1:E10;"Testsúly";D13:D15)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B8C6A7B-AF30-4791-A41E-0E933E9B5890}" type="slidenum">
              <a:rPr lang="hu-HU"/>
              <a:pPr/>
              <a:t>66</a:t>
            </a:fld>
            <a:endParaRPr lang="hu-HU"/>
          </a:p>
        </p:txBody>
      </p:sp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ÉS kapcsolat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4535487" cy="10652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>
                <a:solidFill>
                  <a:srgbClr val="000080"/>
                </a:solidFill>
              </a:rPr>
              <a:t>6  7 </a:t>
            </a:r>
            <a:r>
              <a:rPr lang="hu-HU"/>
              <a:t> 8  9  10  </a:t>
            </a:r>
            <a:r>
              <a:rPr lang="hu-HU">
                <a:solidFill>
                  <a:srgbClr val="000080"/>
                </a:solidFill>
              </a:rPr>
              <a:t>11  12</a:t>
            </a:r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179388" y="3959225"/>
            <a:ext cx="5940425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8, 9, 10 éveseket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szeretném</a:t>
            </a:r>
          </a:p>
        </p:txBody>
      </p:sp>
      <p:sp>
        <p:nvSpPr>
          <p:cNvPr id="69636" name="AutoShape 4"/>
          <p:cNvSpPr>
            <a:spLocks/>
          </p:cNvSpPr>
          <p:nvPr/>
        </p:nvSpPr>
        <p:spPr bwMode="auto">
          <a:xfrm rot="16140000">
            <a:off x="2162969" y="2339182"/>
            <a:ext cx="714375" cy="1436687"/>
          </a:xfrm>
          <a:prstGeom prst="leftBrace">
            <a:avLst>
              <a:gd name="adj1" fmla="val 16759"/>
              <a:gd name="adj2" fmla="val 50000"/>
            </a:avLst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260475" y="5759450"/>
            <a:ext cx="4140200" cy="1260475"/>
          </a:xfrm>
          <a:prstGeom prst="roundRect">
            <a:avLst>
              <a:gd name="adj" fmla="val 16667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&gt;7 és &lt;11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6480175" y="5400675"/>
            <a:ext cx="3419475" cy="900113"/>
          </a:xfrm>
          <a:prstGeom prst="wedgeRoundRectCallout">
            <a:avLst>
              <a:gd name="adj1" fmla="val -71468"/>
              <a:gd name="adj2" fmla="val 8222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 logika nyelvén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815238F-2EB0-4C8A-96F5-9517D9E9FC59}" type="slidenum">
              <a:rPr lang="hu-HU"/>
              <a:pPr/>
              <a:t>67</a:t>
            </a:fld>
            <a:endParaRPr lang="hu-HU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792163" y="179388"/>
          <a:ext cx="7847012" cy="6659562"/>
        </p:xfrm>
        <a:graphic>
          <a:graphicData uri="http://schemas.openxmlformats.org/presentationml/2006/ole">
            <p:oleObj spid="_x0000_s70657" r:id="rId4" imgW="4413240" imgH="2753280" progId="">
              <p:embed/>
            </p:oleObj>
          </a:graphicData>
        </a:graphic>
      </p:graphicFrame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720725" y="6838950"/>
            <a:ext cx="82804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=ab.átlag(A1:E10;"Testsúly";C13:D14)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4A30A64-AC72-468A-939B-D4D7153194E9}" type="slidenum">
              <a:rPr lang="hu-HU"/>
              <a:pPr/>
              <a:t>68</a:t>
            </a:fld>
            <a:endParaRPr lang="hu-HU"/>
          </a:p>
        </p:txBody>
      </p:sp>
      <p:sp>
        <p:nvSpPr>
          <p:cNvPr id="716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Több feltétel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3779838"/>
            <a:ext cx="9036050" cy="10652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Megadható két oszlop alapján is feltétel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6CE6D58-2C68-4C0B-B062-EAC0C6DB7974}" type="slidenum">
              <a:rPr lang="hu-HU"/>
              <a:pPr/>
              <a:t>69</a:t>
            </a:fld>
            <a:endParaRPr lang="hu-HU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792163" y="179388"/>
          <a:ext cx="7847012" cy="6659562"/>
        </p:xfrm>
        <a:graphic>
          <a:graphicData uri="http://schemas.openxmlformats.org/presentationml/2006/ole">
            <p:oleObj spid="_x0000_s72705" r:id="rId4" imgW="4413240" imgH="2753640" progId="">
              <p:embed/>
            </p:oleObj>
          </a:graphicData>
        </a:graphic>
      </p:graphicFrame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720725" y="6838950"/>
            <a:ext cx="82804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=ab.átlag(A1:E10;"Testsúly";C13:D14)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589A7E6-391D-4D06-8C6A-FBE24DF0707E}" type="slidenum">
              <a:rPr lang="hu-HU"/>
              <a:pPr/>
              <a:t>7</a:t>
            </a:fld>
            <a:endParaRPr lang="hu-HU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Átlag számítása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579688" y="3097213"/>
          <a:ext cx="4486275" cy="1527175"/>
        </p:xfrm>
        <a:graphic>
          <a:graphicData uri="http://schemas.openxmlformats.org/presentationml/2006/ole">
            <p:oleObj spid="_x0000_s9218" r:id="rId4" imgW="4546800" imgH="164268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CD9078-1874-4735-B4DA-95E13BAFF7DA}" type="slidenum">
              <a:rPr lang="hu-HU"/>
              <a:pPr/>
              <a:t>70</a:t>
            </a:fld>
            <a:endParaRPr lang="hu-HU"/>
          </a:p>
        </p:txBody>
      </p:sp>
      <p:sp>
        <p:nvSpPr>
          <p:cNvPr id="737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Összes mezőnév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70975" cy="48990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Szokás megadni az összes mező nevét,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így bármikor könnyen átalakíthatók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 feltételek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E817B20-75E9-4303-A480-1669D0C37318}" type="slidenum">
              <a:rPr lang="hu-HU"/>
              <a:pPr/>
              <a:t>71</a:t>
            </a:fld>
            <a:endParaRPr lang="hu-HU"/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792163" y="179388"/>
          <a:ext cx="7847012" cy="6680200"/>
        </p:xfrm>
        <a:graphic>
          <a:graphicData uri="http://schemas.openxmlformats.org/presentationml/2006/ole">
            <p:oleObj spid="_x0000_s74753" r:id="rId4" imgW="4413240" imgH="2762280" progId="">
              <p:embed/>
            </p:oleObj>
          </a:graphicData>
        </a:graphic>
      </p:graphicFrame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720725" y="6838950"/>
            <a:ext cx="82804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=ab.átlag(A1:E10;"Testsúly";A13:E14)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864C4C4-C1C7-4394-9775-86879DB72835}" type="slidenum">
              <a:rPr lang="hu-HU"/>
              <a:pPr/>
              <a:t>72</a:t>
            </a:fld>
            <a:endParaRPr lang="hu-HU"/>
          </a:p>
        </p:txBody>
      </p:sp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Adatbázis függvények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700338"/>
            <a:ext cx="4425950" cy="4057650"/>
          </a:xfrm>
          <a:ln/>
        </p:spPr>
        <p:txBody>
          <a:bodyPr/>
          <a:lstStyle/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ab.átlag()</a:t>
            </a:r>
          </a:p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ab.szum()</a:t>
            </a:r>
          </a:p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ab.min()</a:t>
            </a:r>
          </a:p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ab.max()</a:t>
            </a:r>
          </a:p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ab.darab()</a:t>
            </a:r>
          </a:p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ab.darab2()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51438" y="2700338"/>
            <a:ext cx="4425950" cy="4057650"/>
          </a:xfrm>
          <a:ln/>
        </p:spPr>
        <p:txBody>
          <a:bodyPr/>
          <a:lstStyle/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ab.mező</a:t>
            </a:r>
          </a:p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ab.szórás</a:t>
            </a:r>
          </a:p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ab.szórás2</a:t>
            </a:r>
          </a:p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ab.szorzat</a:t>
            </a:r>
          </a:p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ab.var</a:t>
            </a:r>
          </a:p>
          <a:p>
            <a:pPr marL="863600" indent="-646113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/>
              <a:t>ab.var2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1AC1663-0427-41E1-A209-D5C8F3EDCFF2}" type="slidenum">
              <a:rPr lang="hu-HU"/>
              <a:pPr/>
              <a:t>73</a:t>
            </a:fld>
            <a:endParaRPr lang="hu-HU"/>
          </a:p>
        </p:txBody>
      </p:sp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Szórás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36050" cy="142557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Számok változékonyságának mérőszáma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742E849-A686-42BB-9C87-4355EA3572BF}" type="slidenum">
              <a:rPr lang="hu-HU"/>
              <a:pPr/>
              <a:t>74</a:t>
            </a:fld>
            <a:endParaRPr lang="hu-HU"/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360363" y="4716463"/>
          <a:ext cx="6024562" cy="2486025"/>
        </p:xfrm>
        <a:graphic>
          <a:graphicData uri="http://schemas.openxmlformats.org/presentationml/2006/ole">
            <p:oleObj spid="_x0000_s77825" r:id="rId4" imgW="2814840" imgH="810000" progId="">
              <p:embed/>
            </p:oleObj>
          </a:graphicData>
        </a:graphic>
      </p:graphicFrame>
      <p:sp>
        <p:nvSpPr>
          <p:cNvPr id="77826" name="AutoShape 2"/>
          <p:cNvSpPr>
            <a:spLocks noChangeArrowheads="1"/>
          </p:cNvSpPr>
          <p:nvPr/>
        </p:nvSpPr>
        <p:spPr bwMode="auto">
          <a:xfrm>
            <a:off x="1619250" y="900113"/>
            <a:ext cx="8280400" cy="1800225"/>
          </a:xfrm>
          <a:prstGeom prst="wedgeRoundRectCallout">
            <a:avLst>
              <a:gd name="adj1" fmla="val -17245"/>
              <a:gd name="adj2" fmla="val 178190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Itt a két szám között nagyobb a különbség, ezért a szórás értéke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nagyobb</a:t>
            </a:r>
          </a:p>
        </p:txBody>
      </p:sp>
      <p:sp>
        <p:nvSpPr>
          <p:cNvPr id="77827" name="AutoShape 3"/>
          <p:cNvSpPr>
            <a:spLocks noChangeArrowheads="1"/>
          </p:cNvSpPr>
          <p:nvPr/>
        </p:nvSpPr>
        <p:spPr bwMode="auto">
          <a:xfrm>
            <a:off x="5759450" y="6300788"/>
            <a:ext cx="3419475" cy="539750"/>
          </a:xfrm>
          <a:prstGeom prst="wedgeRoundRectCallout">
            <a:avLst>
              <a:gd name="adj1" fmla="val -86014"/>
              <a:gd name="adj2" fmla="val -25417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Szórás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AEE44E4-0872-4961-A470-B21266C05FEF}" type="slidenum">
              <a:rPr lang="hu-HU"/>
              <a:pPr/>
              <a:t>75</a:t>
            </a:fld>
            <a:endParaRPr lang="hu-HU"/>
          </a:p>
        </p:txBody>
      </p:sp>
      <p:sp>
        <p:nvSpPr>
          <p:cNvPr id="7884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 szórás számítása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700338"/>
            <a:ext cx="9070975" cy="4057650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Vesszük a számok átlagát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Kiszámoljuk az átlagtól való eltérést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Az eltéréséket négyzetre emeljük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Az előzőeket összeadjuk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Az eredmények átlagát vesszük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Utóbbi átlag négyzetgyökének kiszámítása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79976EB-2DFB-4EFE-B238-C8AF09B663B8}" type="slidenum">
              <a:rPr lang="hu-HU"/>
              <a:pPr/>
              <a:t>76</a:t>
            </a:fld>
            <a:endParaRPr lang="hu-HU"/>
          </a:p>
        </p:txBody>
      </p:sp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 számítás menete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339975" y="1800225"/>
            <a:ext cx="936625" cy="21463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</a:tabLst>
            </a:pPr>
            <a:r>
              <a:rPr lang="hu-HU"/>
              <a:t>-2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</a:tabLst>
            </a:pPr>
            <a:r>
              <a:rPr lang="hu-HU"/>
              <a:t>0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</a:tabLst>
            </a:pPr>
            <a:r>
              <a:rPr lang="hu-HU"/>
              <a:t>3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260475" y="1633538"/>
            <a:ext cx="936625" cy="214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4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1260475" y="4500563"/>
            <a:ext cx="1260475" cy="900112"/>
          </a:xfrm>
          <a:prstGeom prst="wedgeRoundRectCallout">
            <a:avLst>
              <a:gd name="adj1" fmla="val -9815"/>
              <a:gd name="adj2" fmla="val -215370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Átlag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79388" y="1800225"/>
            <a:ext cx="936625" cy="214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2</a:t>
            </a:r>
          </a:p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4</a:t>
            </a:r>
          </a:p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7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384550" y="1814513"/>
            <a:ext cx="936625" cy="214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4</a:t>
            </a:r>
          </a:p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0</a:t>
            </a:r>
          </a:p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9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4500563" y="1814513"/>
            <a:ext cx="936625" cy="214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13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5580063" y="1979613"/>
            <a:ext cx="936625" cy="214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4,33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7019925" y="1979613"/>
            <a:ext cx="1260475" cy="214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2,08</a:t>
            </a:r>
          </a:p>
        </p:txBody>
      </p:sp>
      <p:sp>
        <p:nvSpPr>
          <p:cNvPr id="79882" name="AutoShape 10"/>
          <p:cNvSpPr>
            <a:spLocks noChangeArrowheads="1"/>
          </p:cNvSpPr>
          <p:nvPr/>
        </p:nvSpPr>
        <p:spPr bwMode="auto">
          <a:xfrm>
            <a:off x="2700338" y="5580063"/>
            <a:ext cx="2700337" cy="1260475"/>
          </a:xfrm>
          <a:prstGeom prst="wedgeRoundRectCallout">
            <a:avLst>
              <a:gd name="adj1" fmla="val -41324"/>
              <a:gd name="adj2" fmla="val -202639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Eltérés az átlagtól</a:t>
            </a:r>
          </a:p>
        </p:txBody>
      </p:sp>
      <p:sp>
        <p:nvSpPr>
          <p:cNvPr id="79883" name="AutoShape 11"/>
          <p:cNvSpPr>
            <a:spLocks noChangeArrowheads="1"/>
          </p:cNvSpPr>
          <p:nvPr/>
        </p:nvSpPr>
        <p:spPr bwMode="auto">
          <a:xfrm>
            <a:off x="3779838" y="4319588"/>
            <a:ext cx="2339975" cy="1079500"/>
          </a:xfrm>
          <a:prstGeom prst="wedgeRoundRectCallout">
            <a:avLst>
              <a:gd name="adj1" fmla="val -42157"/>
              <a:gd name="adj2" fmla="val -121375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Négyzetre emeljük</a:t>
            </a:r>
          </a:p>
        </p:txBody>
      </p:sp>
      <p:sp>
        <p:nvSpPr>
          <p:cNvPr id="79884" name="AutoShape 12"/>
          <p:cNvSpPr>
            <a:spLocks noChangeArrowheads="1"/>
          </p:cNvSpPr>
          <p:nvPr/>
        </p:nvSpPr>
        <p:spPr bwMode="auto">
          <a:xfrm>
            <a:off x="5580063" y="1619250"/>
            <a:ext cx="2700337" cy="900113"/>
          </a:xfrm>
          <a:prstGeom prst="wedgeRoundRectCallout">
            <a:avLst>
              <a:gd name="adj1" fmla="val -68301"/>
              <a:gd name="adj2" fmla="val 51597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Összeadjuk</a:t>
            </a:r>
          </a:p>
        </p:txBody>
      </p:sp>
      <p:sp>
        <p:nvSpPr>
          <p:cNvPr id="79885" name="AutoShape 13"/>
          <p:cNvSpPr>
            <a:spLocks noChangeArrowheads="1"/>
          </p:cNvSpPr>
          <p:nvPr/>
        </p:nvSpPr>
        <p:spPr bwMode="auto">
          <a:xfrm>
            <a:off x="6480175" y="6300788"/>
            <a:ext cx="2700338" cy="1079500"/>
          </a:xfrm>
          <a:prstGeom prst="wedgeRoundRectCallout">
            <a:avLst>
              <a:gd name="adj1" fmla="val -61838"/>
              <a:gd name="adj2" fmla="val -307514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Átlag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13 : 3</a:t>
            </a:r>
          </a:p>
        </p:txBody>
      </p:sp>
      <p:sp>
        <p:nvSpPr>
          <p:cNvPr id="79886" name="AutoShape 14"/>
          <p:cNvSpPr>
            <a:spLocks noChangeArrowheads="1"/>
          </p:cNvSpPr>
          <p:nvPr/>
        </p:nvSpPr>
        <p:spPr bwMode="auto">
          <a:xfrm>
            <a:off x="7740650" y="4679950"/>
            <a:ext cx="2160588" cy="1260475"/>
          </a:xfrm>
          <a:prstGeom prst="wedgeRoundRectCallout">
            <a:avLst>
              <a:gd name="adj1" fmla="val -49870"/>
              <a:gd name="adj2" fmla="val -145856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Gyök</a:t>
            </a:r>
          </a:p>
        </p:txBody>
      </p:sp>
      <p:sp>
        <p:nvSpPr>
          <p:cNvPr id="79887" name="AutoShape 15"/>
          <p:cNvSpPr>
            <a:spLocks noChangeArrowheads="1"/>
          </p:cNvSpPr>
          <p:nvPr/>
        </p:nvSpPr>
        <p:spPr bwMode="auto">
          <a:xfrm>
            <a:off x="179388" y="6119813"/>
            <a:ext cx="1979612" cy="900112"/>
          </a:xfrm>
          <a:prstGeom prst="wedgeRoundRectCallout">
            <a:avLst>
              <a:gd name="adj1" fmla="val -29644"/>
              <a:gd name="adj2" fmla="val -320171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Eredeti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F65B9C7-3F49-4435-BBA3-D5079C2BCD84}" type="slidenum">
              <a:rPr lang="hu-HU"/>
              <a:pPr/>
              <a:t>77</a:t>
            </a:fld>
            <a:endParaRPr lang="hu-HU"/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/>
        </p:nvGraphicFramePr>
        <p:xfrm>
          <a:off x="295275" y="3460750"/>
          <a:ext cx="9244013" cy="1758950"/>
        </p:xfrm>
        <a:graphic>
          <a:graphicData uri="http://schemas.openxmlformats.org/presentationml/2006/ole">
            <p:oleObj spid="_x0000_s80897" r:id="rId4" imgW="9432360" imgH="1868040" progId="">
              <p:embed/>
            </p:oleObj>
          </a:graphicData>
        </a:graphic>
      </p:graphicFrame>
      <p:sp>
        <p:nvSpPr>
          <p:cNvPr id="80898" name="AutoShape 2"/>
          <p:cNvSpPr>
            <a:spLocks noChangeArrowheads="1"/>
          </p:cNvSpPr>
          <p:nvPr/>
        </p:nvSpPr>
        <p:spPr bwMode="auto">
          <a:xfrm>
            <a:off x="2879725" y="900113"/>
            <a:ext cx="3600450" cy="9001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Szórás számítása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7DA5390-9A7B-4F1E-AB96-EB405771AB48}" type="slidenum">
              <a:rPr lang="hu-HU"/>
              <a:pPr/>
              <a:t>78</a:t>
            </a:fld>
            <a:endParaRPr lang="hu-HU"/>
          </a:p>
        </p:txBody>
      </p:sp>
      <p:sp>
        <p:nvSpPr>
          <p:cNvPr id="819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SZÓRÁS - STDEV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800225" y="1800225"/>
            <a:ext cx="4859338" cy="1979613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=szórás(tartomány)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=stdev(tartomány)</a:t>
            </a:r>
          </a:p>
        </p:txBody>
      </p:sp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1619250" y="5580063"/>
            <a:ext cx="3419475" cy="10795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=szórás(a1:a10)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ED081-8FD0-4BFB-A2BD-256814EEC356}" type="slidenum">
              <a:rPr lang="hu-HU"/>
              <a:pPr/>
              <a:t>79</a:t>
            </a:fld>
            <a:endParaRPr lang="hu-HU"/>
          </a:p>
        </p:txBody>
      </p:sp>
      <p:sp>
        <p:nvSpPr>
          <p:cNvPr id="829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VAR - VAR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8856662" cy="10652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Minta alapján varianciára becslés</a:t>
            </a:r>
          </a:p>
        </p:txBody>
      </p:sp>
      <p:sp>
        <p:nvSpPr>
          <p:cNvPr id="82947" name="AutoShape 3"/>
          <p:cNvSpPr>
            <a:spLocks noChangeArrowheads="1"/>
          </p:cNvSpPr>
          <p:nvPr/>
        </p:nvSpPr>
        <p:spPr bwMode="auto">
          <a:xfrm>
            <a:off x="1260475" y="4140200"/>
            <a:ext cx="6840538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 variancia a szórás négyzete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19CAC0F-4F48-4320-B7D8-340BC1FA71B8}" type="slidenum">
              <a:rPr lang="hu-HU"/>
              <a:pPr/>
              <a:t>8</a:t>
            </a:fld>
            <a:endParaRPr lang="hu-HU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MAX, MIN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319588" y="1633538"/>
            <a:ext cx="2519362" cy="19653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hu-HU"/>
              <a:t>=MAX()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hu-HU"/>
              <a:t>=MIN()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419475" y="5580063"/>
            <a:ext cx="6300788" cy="161925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 legkisebb és a legnagyobb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számot adja vissza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19088" y="1619250"/>
          <a:ext cx="3460750" cy="3454400"/>
        </p:xfrm>
        <a:graphic>
          <a:graphicData uri="http://schemas.openxmlformats.org/presentationml/2006/ole">
            <p:oleObj spid="_x0000_s10244" r:id="rId4" imgW="1118520" imgH="972000" progId="">
              <p:embed/>
            </p:oleObj>
          </a:graphicData>
        </a:graphic>
      </p:graphicFrame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7019925" y="1800225"/>
            <a:ext cx="1439863" cy="720725"/>
          </a:xfrm>
          <a:prstGeom prst="parallelogram">
            <a:avLst>
              <a:gd name="adj" fmla="val 49945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5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6840538" y="2700338"/>
            <a:ext cx="1439862" cy="720725"/>
          </a:xfrm>
          <a:prstGeom prst="parallelogram">
            <a:avLst>
              <a:gd name="adj" fmla="val 49945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2B2CACF-86D7-495D-BD21-80A3921A654E}" type="slidenum">
              <a:rPr lang="hu-HU"/>
              <a:pPr/>
              <a:t>80</a:t>
            </a:fld>
            <a:endParaRPr lang="hu-HU"/>
          </a:p>
        </p:txBody>
      </p:sp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Variancia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295275" y="3462338"/>
          <a:ext cx="8928100" cy="1619250"/>
        </p:xfrm>
        <a:graphic>
          <a:graphicData uri="http://schemas.openxmlformats.org/presentationml/2006/ole">
            <p:oleObj spid="_x0000_s83970" r:id="rId4" imgW="9082080" imgH="172188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57357C0-5EE4-4470-B345-FAD5178F4C86}" type="slidenum">
              <a:rPr lang="hu-HU"/>
              <a:pPr/>
              <a:t>81</a:t>
            </a:fld>
            <a:endParaRPr lang="hu-HU"/>
          </a:p>
        </p:txBody>
      </p:sp>
      <p:sp>
        <p:nvSpPr>
          <p:cNvPr id="849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INT  – INT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6335712" cy="21463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Egész rész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hu-HU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=int(szám)</a:t>
            </a:r>
          </a:p>
        </p:txBody>
      </p:sp>
      <p:sp>
        <p:nvSpPr>
          <p:cNvPr id="84995" name="AutoShape 3"/>
          <p:cNvSpPr>
            <a:spLocks noChangeArrowheads="1"/>
          </p:cNvSpPr>
          <p:nvPr/>
        </p:nvSpPr>
        <p:spPr bwMode="auto">
          <a:xfrm>
            <a:off x="1260475" y="4140200"/>
            <a:ext cx="2700338" cy="900113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=int(1,9)</a:t>
            </a: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5580063" y="4140200"/>
            <a:ext cx="2160587" cy="1079500"/>
          </a:xfrm>
          <a:prstGeom prst="homePlate">
            <a:avLst>
              <a:gd name="adj" fmla="val 5003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1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6659563" y="1800225"/>
            <a:ext cx="2700337" cy="720725"/>
          </a:xfrm>
          <a:prstGeom prst="wedgeRoundRectCallout">
            <a:avLst>
              <a:gd name="adj1" fmla="val -40056"/>
              <a:gd name="adj2" fmla="val 271685"/>
              <a:gd name="adj3" fmla="val 16667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108000" tIns="63000" rIns="108000" bIns="63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Eredmény</a:t>
            </a:r>
          </a:p>
        </p:txBody>
      </p:sp>
      <p:sp>
        <p:nvSpPr>
          <p:cNvPr id="84998" name="AutoShape 6"/>
          <p:cNvSpPr>
            <a:spLocks noChangeArrowheads="1"/>
          </p:cNvSpPr>
          <p:nvPr/>
        </p:nvSpPr>
        <p:spPr bwMode="auto">
          <a:xfrm>
            <a:off x="1800225" y="6119813"/>
            <a:ext cx="4859338" cy="12604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Csak az egész részét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tartjuk meg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F942696-0703-4DF9-B70C-0E433A2FBF23}" type="slidenum">
              <a:rPr lang="hu-HU"/>
              <a:pPr/>
              <a:t>82</a:t>
            </a:fld>
            <a:endParaRPr lang="hu-HU"/>
          </a:p>
        </p:txBody>
      </p:sp>
      <p:sp>
        <p:nvSpPr>
          <p:cNvPr id="860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ABS  – ABS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3276600" cy="8858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/>
              <a:t>=abs()</a:t>
            </a:r>
          </a:p>
        </p:txBody>
      </p:sp>
      <p:sp>
        <p:nvSpPr>
          <p:cNvPr id="86019" name="AutoShape 3"/>
          <p:cNvSpPr>
            <a:spLocks noChangeArrowheads="1"/>
          </p:cNvSpPr>
          <p:nvPr/>
        </p:nvSpPr>
        <p:spPr bwMode="auto">
          <a:xfrm>
            <a:off x="3419475" y="2339975"/>
            <a:ext cx="6119813" cy="1260475"/>
          </a:xfrm>
          <a:prstGeom prst="wedgeRoundRectCallout">
            <a:avLst>
              <a:gd name="adj1" fmla="val -52917"/>
              <a:gd name="adj2" fmla="val -57708"/>
              <a:gd name="adj3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Egy szám abszolút értéke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619250" y="4500563"/>
            <a:ext cx="4319588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=abs(5)   eredménye:5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619250" y="5400675"/>
            <a:ext cx="5219700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=abs(-5)   eredménye:5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C58CD0-1FB3-49E5-BC5C-EADA474D70DF}" type="slidenum">
              <a:rPr lang="hu-HU"/>
              <a:pPr/>
              <a:t>83</a:t>
            </a:fld>
            <a:endParaRPr lang="hu-HU"/>
          </a:p>
        </p:txBody>
      </p:sp>
      <p:sp>
        <p:nvSpPr>
          <p:cNvPr id="870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KICSI  –   SMALL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2735262" cy="30464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hu-HU"/>
              <a:t>=kicsi()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hu-HU"/>
              <a:t>=small()</a:t>
            </a:r>
          </a:p>
        </p:txBody>
      </p:sp>
      <p:sp>
        <p:nvSpPr>
          <p:cNvPr id="87043" name="AutoShape 3"/>
          <p:cNvSpPr>
            <a:spLocks noChangeArrowheads="1"/>
          </p:cNvSpPr>
          <p:nvPr/>
        </p:nvSpPr>
        <p:spPr bwMode="auto">
          <a:xfrm>
            <a:off x="3060700" y="1800225"/>
            <a:ext cx="6659563" cy="143986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Az adathalmaz legkisebb k-adik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értékét adja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519363" y="5040313"/>
            <a:ext cx="341947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=kicsi(adatok; k)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A471DDC-0A6D-437C-B7D6-A2F8A513F8F0}" type="slidenum">
              <a:rPr lang="hu-HU"/>
              <a:pPr/>
              <a:t>84</a:t>
            </a:fld>
            <a:endParaRPr lang="hu-HU"/>
          </a:p>
        </p:txBody>
      </p:sp>
      <p:sp>
        <p:nvSpPr>
          <p:cNvPr id="880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 kicsi() használata</a:t>
            </a:r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500063" y="1765300"/>
          <a:ext cx="2200275" cy="3275013"/>
        </p:xfrm>
        <a:graphic>
          <a:graphicData uri="http://schemas.openxmlformats.org/presentationml/2006/ole">
            <p:oleObj spid="_x0000_s88066" r:id="rId4" imgW="1152720" imgH="1295640" progId="">
              <p:embed/>
            </p:oleObj>
          </a:graphicData>
        </a:graphic>
      </p:graphicFrame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140200" y="2514600"/>
            <a:ext cx="3600450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=kicsi(a1:b7;2)</a:t>
            </a:r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4140200" y="5219700"/>
            <a:ext cx="4679950" cy="900113"/>
          </a:xfrm>
          <a:prstGeom prst="parallelogram">
            <a:avLst>
              <a:gd name="adj" fmla="val 129982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5BA9895-621F-4061-B0BF-3C394DDD38CC}" type="slidenum">
              <a:rPr lang="hu-HU"/>
              <a:pPr/>
              <a:t>85</a:t>
            </a:fld>
            <a:endParaRPr lang="hu-HU"/>
          </a:p>
        </p:txBody>
      </p:sp>
      <p:sp>
        <p:nvSpPr>
          <p:cNvPr id="890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NAGY  –  LARGE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2735262" cy="268605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hu-HU"/>
              <a:t>=nagy()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hu-HU"/>
              <a:t>=large()</a:t>
            </a: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3060700" y="1800225"/>
            <a:ext cx="6659563" cy="143986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Az adathalmaz legnagyobb k-adik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értékét adja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2CA9F0A-82E0-4D88-B468-7331160F29E0}" type="slidenum">
              <a:rPr lang="hu-HU"/>
              <a:pPr/>
              <a:t>86</a:t>
            </a:fld>
            <a:endParaRPr lang="hu-HU"/>
          </a:p>
        </p:txBody>
      </p:sp>
      <p:sp>
        <p:nvSpPr>
          <p:cNvPr id="901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 nagy() használata</a:t>
            </a:r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500063" y="1765300"/>
          <a:ext cx="2200275" cy="3275013"/>
        </p:xfrm>
        <a:graphic>
          <a:graphicData uri="http://schemas.openxmlformats.org/presentationml/2006/ole">
            <p:oleObj spid="_x0000_s90114" r:id="rId4" imgW="1152720" imgH="1295640" progId="">
              <p:embed/>
            </p:oleObj>
          </a:graphicData>
        </a:graphic>
      </p:graphicFrame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4140200" y="2514600"/>
            <a:ext cx="3600450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=nagy(a1:b7;2)</a:t>
            </a: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4140200" y="5219700"/>
            <a:ext cx="4679950" cy="900113"/>
          </a:xfrm>
          <a:prstGeom prst="parallelogram">
            <a:avLst>
              <a:gd name="adj" fmla="val 129982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8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67763EA-2D91-4D64-9121-6AD86EE834E6}" type="slidenum">
              <a:rPr lang="hu-HU"/>
              <a:pPr/>
              <a:t>87</a:t>
            </a:fld>
            <a:endParaRPr lang="hu-HU"/>
          </a:p>
        </p:txBody>
      </p:sp>
      <p:sp>
        <p:nvSpPr>
          <p:cNvPr id="911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KOMBINÁCIÓK  –  COMBIN</a:t>
            </a:r>
          </a:p>
        </p:txBody>
      </p:sp>
      <p:sp>
        <p:nvSpPr>
          <p:cNvPr id="91138" name="AutoShape 2"/>
          <p:cNvSpPr>
            <a:spLocks noChangeArrowheads="1"/>
          </p:cNvSpPr>
          <p:nvPr/>
        </p:nvSpPr>
        <p:spPr bwMode="auto">
          <a:xfrm>
            <a:off x="1079500" y="2519363"/>
            <a:ext cx="7920038" cy="12604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Kiszámítja az adott számú elem ismétlés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nélküli kombinációinak számát.</a:t>
            </a:r>
          </a:p>
        </p:txBody>
      </p:sp>
      <p:sp>
        <p:nvSpPr>
          <p:cNvPr id="91139" name="AutoShape 3"/>
          <p:cNvSpPr>
            <a:spLocks noChangeArrowheads="1"/>
          </p:cNvSpPr>
          <p:nvPr/>
        </p:nvSpPr>
        <p:spPr bwMode="auto">
          <a:xfrm>
            <a:off x="720725" y="5219700"/>
            <a:ext cx="8099425" cy="161925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ISMÉTLÉS NÉLKÜLI KOMBINÁCIÓ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2E66295-9C25-4962-8642-AAFEE1C8EB13}" type="slidenum">
              <a:rPr lang="hu-HU"/>
              <a:pPr/>
              <a:t>88</a:t>
            </a:fld>
            <a:endParaRPr lang="hu-HU"/>
          </a:p>
        </p:txBody>
      </p:sp>
      <p:sp>
        <p:nvSpPr>
          <p:cNvPr id="921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KOMBINÁCIÓK    példa</a:t>
            </a: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39863" y="4859338"/>
            <a:ext cx="3779837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=kombináció(3;2)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439863" y="1800225"/>
            <a:ext cx="7199312" cy="2620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Pl. Adott három elem egy halmazban,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A, B és C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Ha két elemet választunk ki akkor 3 kombináció lehetséges: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AB AC BC</a:t>
            </a:r>
          </a:p>
        </p:txBody>
      </p:sp>
      <p:sp>
        <p:nvSpPr>
          <p:cNvPr id="92164" name="AutoShape 4"/>
          <p:cNvSpPr>
            <a:spLocks noChangeArrowheads="1"/>
          </p:cNvSpPr>
          <p:nvPr/>
        </p:nvSpPr>
        <p:spPr bwMode="auto">
          <a:xfrm>
            <a:off x="5940425" y="4679950"/>
            <a:ext cx="3240088" cy="720725"/>
          </a:xfrm>
          <a:prstGeom prst="parallelogram">
            <a:avLst>
              <a:gd name="adj" fmla="val 112390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FA51288-0881-45FC-8D68-95D7906A3C33}" type="slidenum">
              <a:rPr lang="hu-HU"/>
              <a:pPr/>
              <a:t>89</a:t>
            </a:fld>
            <a:endParaRPr lang="hu-HU"/>
          </a:p>
        </p:txBody>
      </p:sp>
      <p:sp>
        <p:nvSpPr>
          <p:cNvPr id="931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KOMBINÁCIÓK    lottó példa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60363" y="4319588"/>
            <a:ext cx="4140200" cy="7207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/>
              <a:t>=kombinációk(90;5)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439863" y="1800225"/>
            <a:ext cx="7199312" cy="2114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Szeretném kiszámítani hány darab lottó kell a biztos 5-ös találathoz.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Szeretném azt is tudni mennyibe kerül  ez nekem ha egy lottó 150 Ft</a:t>
            </a: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5580063" y="4319588"/>
            <a:ext cx="3240087" cy="720725"/>
          </a:xfrm>
          <a:prstGeom prst="parallelogram">
            <a:avLst>
              <a:gd name="adj" fmla="val 112390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43 949 268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44463" y="5759450"/>
            <a:ext cx="50752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=kombinációk(90;5)*150</a:t>
            </a:r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auto">
          <a:xfrm>
            <a:off x="5040313" y="5759450"/>
            <a:ext cx="4859337" cy="720725"/>
          </a:xfrm>
          <a:prstGeom prst="parallelogram">
            <a:avLst>
              <a:gd name="adj" fmla="val 168557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6 592 390 200 Ft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341830E-AA5D-4748-8C89-D73D050D885C}" type="slidenum">
              <a:rPr lang="hu-HU"/>
              <a:pPr/>
              <a:t>9</a:t>
            </a:fld>
            <a:endParaRPr lang="hu-HU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HA  –  IF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03350" y="3073400"/>
            <a:ext cx="7056438" cy="21463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/>
              <a:t>=HA(feltétel; ha igaz; ha hamis)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/>
              <a:t>=IF(feltétel; ha igaz; ha hamis)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F25966B-A533-4DBC-8DD6-65254647412B}" type="slidenum">
              <a:rPr lang="hu-HU"/>
              <a:pPr/>
              <a:t>90</a:t>
            </a:fld>
            <a:endParaRPr lang="hu-HU"/>
          </a:p>
        </p:txBody>
      </p:sp>
      <p:graphicFrame>
        <p:nvGraphicFramePr>
          <p:cNvPr id="94209" name="Object 1"/>
          <p:cNvGraphicFramePr>
            <a:graphicFrameLocks noChangeAspect="1"/>
          </p:cNvGraphicFramePr>
          <p:nvPr/>
        </p:nvGraphicFramePr>
        <p:xfrm>
          <a:off x="2978150" y="3395663"/>
          <a:ext cx="3502025" cy="1825625"/>
        </p:xfrm>
        <a:graphic>
          <a:graphicData uri="http://schemas.openxmlformats.org/presentationml/2006/ole">
            <p:oleObj spid="_x0000_s94209" r:id="rId4" imgW="3619080" imgH="1932840" progId="">
              <p:embed/>
            </p:oleObj>
          </a:graphicData>
        </a:graphic>
      </p:graphicFrame>
      <p:sp>
        <p:nvSpPr>
          <p:cNvPr id="94210" name="AutoShape 2"/>
          <p:cNvSpPr>
            <a:spLocks noChangeArrowheads="1"/>
          </p:cNvSpPr>
          <p:nvPr/>
        </p:nvSpPr>
        <p:spPr bwMode="auto">
          <a:xfrm>
            <a:off x="1439863" y="720725"/>
            <a:ext cx="7199312" cy="12604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Ismétlés nélküli kombináció számítása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1B012B0-E6A1-42B3-8950-66C363C9212E}" type="slidenum">
              <a:rPr lang="hu-HU"/>
              <a:pPr/>
              <a:t>91</a:t>
            </a:fld>
            <a:endParaRPr lang="hu-HU"/>
          </a:p>
        </p:txBody>
      </p:sp>
      <p:sp>
        <p:nvSpPr>
          <p:cNvPr id="952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Faktoriális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700338" y="1814513"/>
            <a:ext cx="4500562" cy="41259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0! = 1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1! = 1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2! = 2 = 1*2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3! = 6 = 1*2*3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4! = 24 = 1*2*3*4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/>
              <a:t>5! = 120 = 1*2*3*5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F80D382-859F-4DB6-B0A5-7201089C032C}" type="slidenum">
              <a:rPr lang="hu-HU"/>
              <a:pPr/>
              <a:t>92</a:t>
            </a:fld>
            <a:endParaRPr lang="hu-HU"/>
          </a:p>
        </p:txBody>
      </p:sp>
      <p:sp>
        <p:nvSpPr>
          <p:cNvPr id="962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MÓDUSZ  –  MODE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2555875" cy="21463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hu-HU"/>
              <a:t>=módusz()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hu-HU"/>
              <a:t>=mode()</a:t>
            </a:r>
          </a:p>
        </p:txBody>
      </p:sp>
      <p:sp>
        <p:nvSpPr>
          <p:cNvPr id="96259" name="AutoShape 3"/>
          <p:cNvSpPr>
            <a:spLocks noChangeArrowheads="1"/>
          </p:cNvSpPr>
          <p:nvPr/>
        </p:nvSpPr>
        <p:spPr bwMode="auto">
          <a:xfrm>
            <a:off x="2339975" y="4140200"/>
            <a:ext cx="6119813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Leggyakrabban előforduló elem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6182380-D799-43AB-B101-4504E8750408}" type="slidenum">
              <a:rPr lang="hu-HU"/>
              <a:pPr/>
              <a:t>93</a:t>
            </a:fld>
            <a:endParaRPr lang="hu-HU"/>
          </a:p>
        </p:txBody>
      </p:sp>
      <p:sp>
        <p:nvSpPr>
          <p:cNvPr id="972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A módusz() használata</a:t>
            </a:r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500063" y="1765300"/>
          <a:ext cx="2200275" cy="3278188"/>
        </p:xfrm>
        <a:graphic>
          <a:graphicData uri="http://schemas.openxmlformats.org/presentationml/2006/ole">
            <p:oleObj spid="_x0000_s97282" r:id="rId4" imgW="1152720" imgH="1295640" progId="">
              <p:embed/>
            </p:oleObj>
          </a:graphicData>
        </a:graphic>
      </p:graphicFrame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140200" y="2514600"/>
            <a:ext cx="3600450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=módusz(a1:b7)</a:t>
            </a:r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4140200" y="5219700"/>
            <a:ext cx="4679950" cy="900113"/>
          </a:xfrm>
          <a:prstGeom prst="parallelogram">
            <a:avLst>
              <a:gd name="adj" fmla="val 129982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A660E45-FEF8-4F65-BEA5-2BF27F523CC6}" type="slidenum">
              <a:rPr lang="hu-HU"/>
              <a:pPr/>
              <a:t>94</a:t>
            </a:fld>
            <a:endParaRPr lang="hu-HU"/>
          </a:p>
        </p:txBody>
      </p:sp>
      <p:sp>
        <p:nvSpPr>
          <p:cNvPr id="983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Medián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3600450"/>
            <a:ext cx="9215437" cy="1065213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statisztikai  sokaságot kétfelé vágó érték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C5554DD-9549-4D96-B42E-2345C7AABBBB}" type="slidenum">
              <a:rPr lang="hu-HU"/>
              <a:pPr/>
              <a:t>95</a:t>
            </a:fld>
            <a:endParaRPr lang="hu-HU"/>
          </a:p>
        </p:txBody>
      </p:sp>
      <p:sp>
        <p:nvSpPr>
          <p:cNvPr id="993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Medián számítási szabályok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70975" cy="48990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Ha sokaságok darabszáma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 páratlan akkor a medián az értékek rendezett 	        sokaságában a középső elem</a:t>
            </a:r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 páros, akkor a rendezett minta két középső                  elemének számtani közepe</a:t>
            </a:r>
          </a:p>
          <a:p>
            <a:pPr marL="0" indent="0" algn="ctr"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4065182-4C5F-4EA3-BC4A-89ACE953B02D}" type="slidenum">
              <a:rPr lang="hu-HU"/>
              <a:pPr/>
              <a:t>96</a:t>
            </a:fld>
            <a:endParaRPr lang="hu-HU"/>
          </a:p>
        </p:txBody>
      </p:sp>
      <p:sp>
        <p:nvSpPr>
          <p:cNvPr id="1003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Páratlan elemszám esetén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800225" y="1814513"/>
            <a:ext cx="6335713" cy="41259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Eredeti számsor: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    1 	2 	5 	4 	3 	1 	4 	3 	3 	4 	3 	5 	1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A rendezett sokaság: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    1 	1 	1 	2 	3 	3 	3 	3 	4 	4 	4 	5 	5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A medián a középső elem: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hu-HU"/>
              <a:t>    1 	1 	1 	2 	3 	3 	3 	3 	4 	4 	4 	5 	5</a:t>
            </a:r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 flipV="1">
            <a:off x="5040313" y="5757863"/>
            <a:ext cx="1587" cy="903287"/>
          </a:xfrm>
          <a:prstGeom prst="line">
            <a:avLst/>
          </a:prstGeom>
          <a:noFill/>
          <a:ln w="72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5759450" y="6480175"/>
            <a:ext cx="1979613" cy="7207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Medián:3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AECBD0-3CEA-44A9-BCD7-493FF40016D6}" type="slidenum">
              <a:rPr lang="hu-HU"/>
              <a:pPr/>
              <a:t>97</a:t>
            </a:fld>
            <a:endParaRPr lang="hu-HU"/>
          </a:p>
        </p:txBody>
      </p:sp>
      <p:sp>
        <p:nvSpPr>
          <p:cNvPr id="1013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Páros elemszám esetén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60588" y="2533650"/>
            <a:ext cx="5759450" cy="3046413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/>
              <a:t>Eredeti számsor: 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/>
              <a:t>       1 	4 	2 	4 	2 	3 	5 	3 	1 	1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hu-HU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/>
              <a:t>A rendezett sokaság: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/>
              <a:t>        1 	1 	1 	2 	2 	3 	3 	4 	4 	5</a:t>
            </a:r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 flipV="1">
            <a:off x="5219700" y="5038725"/>
            <a:ext cx="1588" cy="903288"/>
          </a:xfrm>
          <a:prstGeom prst="line">
            <a:avLst/>
          </a:prstGeom>
          <a:noFill/>
          <a:ln w="72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3959225" y="6300788"/>
            <a:ext cx="2879725" cy="9001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hu-HU" sz="3200">
                <a:solidFill>
                  <a:srgbClr val="000000"/>
                </a:solidFill>
                <a:ea typeface="DejaVu Sans" charset="0"/>
                <a:cs typeface="DejaVu Sans" charset="0"/>
              </a:rPr>
              <a:t>Medián: 2,5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6D2B7E2-F64B-4E99-BB0D-8387533F4C8D}" type="slidenum">
              <a:rPr lang="hu-HU"/>
              <a:pPr/>
              <a:t>98</a:t>
            </a:fld>
            <a:endParaRPr lang="hu-HU"/>
          </a:p>
        </p:txBody>
      </p:sp>
      <p:sp>
        <p:nvSpPr>
          <p:cNvPr id="10240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MEDIÁN – MEDIAN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663825" y="3779838"/>
            <a:ext cx="3995738" cy="10652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/>
              <a:t>=MEDIAN(F1:F7)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BD82293-E872-4E30-8083-0790452CDFC8}" type="slidenum">
              <a:rPr lang="hu-HU"/>
              <a:pPr/>
              <a:t>99</a:t>
            </a:fld>
            <a:endParaRPr lang="hu-HU"/>
          </a:p>
        </p:txBody>
      </p:sp>
      <p:sp>
        <p:nvSpPr>
          <p:cNvPr id="1034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/>
              <a:t>SOKSZOR  –   REPT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223963" y="3419475"/>
            <a:ext cx="7415212" cy="1065213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/>
              <a:t>=SOKSZOR(”+”; SZUM(A1:D1))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1930</Words>
  <Application>Microsoft Office PowerPoint</Application>
  <PresentationFormat>Egyéni</PresentationFormat>
  <Paragraphs>701</Paragraphs>
  <Slides>108</Slides>
  <Notes>108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0</vt:i4>
      </vt:variant>
      <vt:variant>
        <vt:lpstr>Diacímek</vt:lpstr>
      </vt:variant>
      <vt:variant>
        <vt:i4>108</vt:i4>
      </vt:variant>
    </vt:vector>
  </HeadingPairs>
  <TitlesOfParts>
    <vt:vector size="114" baseType="lpstr">
      <vt:lpstr>Times New Roman</vt:lpstr>
      <vt:lpstr>Arial</vt:lpstr>
      <vt:lpstr>DejaVu Sans</vt:lpstr>
      <vt:lpstr>Wingdings</vt:lpstr>
      <vt:lpstr>Albany AMT;Arial</vt:lpstr>
      <vt:lpstr>Office-téma</vt:lpstr>
      <vt:lpstr>Függvények</vt:lpstr>
      <vt:lpstr>2. dia</vt:lpstr>
      <vt:lpstr>Függvények</vt:lpstr>
      <vt:lpstr>SZUM  –  SUM</vt:lpstr>
      <vt:lpstr>SZUM</vt:lpstr>
      <vt:lpstr>ÁTLAG   –   AVERAGE</vt:lpstr>
      <vt:lpstr>Átlag számítása</vt:lpstr>
      <vt:lpstr>MAX, MIN</vt:lpstr>
      <vt:lpstr>HA  –  IF</vt:lpstr>
      <vt:lpstr>ha()</vt:lpstr>
      <vt:lpstr>ha()</vt:lpstr>
      <vt:lpstr>ÉS  –  AND</vt:lpstr>
      <vt:lpstr>VAGY   –   OR</vt:lpstr>
      <vt:lpstr>SZUMHA  –  SUMIF</vt:lpstr>
      <vt:lpstr>szumha() példa</vt:lpstr>
      <vt:lpstr>FKERES   –   VLOOKUP</vt:lpstr>
      <vt:lpstr>FKERES  - VLOOKUP</vt:lpstr>
      <vt:lpstr>18. dia</vt:lpstr>
      <vt:lpstr>19. dia</vt:lpstr>
      <vt:lpstr>20. dia</vt:lpstr>
      <vt:lpstr>VLOOKUP</vt:lpstr>
      <vt:lpstr>22. dia</vt:lpstr>
      <vt:lpstr>23. dia</vt:lpstr>
      <vt:lpstr>24. dia</vt:lpstr>
      <vt:lpstr>25. dia</vt:lpstr>
      <vt:lpstr>VKERES  –  HLOOKUP</vt:lpstr>
      <vt:lpstr>RÉSZLET  -  PMT</vt:lpstr>
      <vt:lpstr>ráta   Időszakonkénti kamatláb a kölcsön esetére. időszakok_száma  A törlesztési periódusok száma. MaCérték  A kölcsön értéke, a jövőbeli kifizetések jelenértéke.</vt:lpstr>
      <vt:lpstr>Két utolsó paraméter</vt:lpstr>
      <vt:lpstr>Havi részlet számítása</vt:lpstr>
      <vt:lpstr>Havi részlet számítása több évre nézve</vt:lpstr>
      <vt:lpstr>Havi részlet számítása több évre nézve, inflációval</vt:lpstr>
      <vt:lpstr>MA   –  TODAY</vt:lpstr>
      <vt:lpstr>DARAB  –  COUNT</vt:lpstr>
      <vt:lpstr>DARAB2    COUNTA</vt:lpstr>
      <vt:lpstr>KERES (KUTAT)  –  LOOKUP</vt:lpstr>
      <vt:lpstr>keres</vt:lpstr>
      <vt:lpstr>keres</vt:lpstr>
      <vt:lpstr>keres</vt:lpstr>
      <vt:lpstr>CSERE –  REPLACE</vt:lpstr>
      <vt:lpstr>CSERE   REPLACE</vt:lpstr>
      <vt:lpstr>INDEX  –  INDEX</vt:lpstr>
      <vt:lpstr>Index</vt:lpstr>
      <vt:lpstr>HOL.VAN   –    MATCH</vt:lpstr>
      <vt:lpstr>hol.van</vt:lpstr>
      <vt:lpstr>hol.van típus (harmadik) paramétere</vt:lpstr>
      <vt:lpstr>Típus 1</vt:lpstr>
      <vt:lpstr>hol.van – típus = 0</vt:lpstr>
      <vt:lpstr>hol.van – típus = -1</vt:lpstr>
      <vt:lpstr>KEREKÍTÉS  –  ROUND</vt:lpstr>
      <vt:lpstr>darabteli  –  countif</vt:lpstr>
      <vt:lpstr>darabüres   –   countblank</vt:lpstr>
      <vt:lpstr>darabüres      countblank</vt:lpstr>
      <vt:lpstr>gyök   –   sqrt</vt:lpstr>
      <vt:lpstr>gyök       sqrt</vt:lpstr>
      <vt:lpstr>pi  –  pi</vt:lpstr>
      <vt:lpstr>Adatbázisfüggvények</vt:lpstr>
      <vt:lpstr>58. dia</vt:lpstr>
      <vt:lpstr>ab.átlag  –  daverage</vt:lpstr>
      <vt:lpstr>60. dia</vt:lpstr>
      <vt:lpstr>ab.darab  –  dcount</vt:lpstr>
      <vt:lpstr>62. dia</vt:lpstr>
      <vt:lpstr>ÉS VAGY kapcsolatok kialakítása</vt:lpstr>
      <vt:lpstr>VAGY kapcsolat</vt:lpstr>
      <vt:lpstr>65. dia</vt:lpstr>
      <vt:lpstr>ÉS kapcsolat</vt:lpstr>
      <vt:lpstr>67. dia</vt:lpstr>
      <vt:lpstr>Több feltétel</vt:lpstr>
      <vt:lpstr>69. dia</vt:lpstr>
      <vt:lpstr>Összes mezőnév</vt:lpstr>
      <vt:lpstr>71. dia</vt:lpstr>
      <vt:lpstr>Adatbázis függvények</vt:lpstr>
      <vt:lpstr>Szórás</vt:lpstr>
      <vt:lpstr>74. dia</vt:lpstr>
      <vt:lpstr>A szórás számítása</vt:lpstr>
      <vt:lpstr>A számítás menete</vt:lpstr>
      <vt:lpstr>77. dia</vt:lpstr>
      <vt:lpstr>SZÓRÁS - STDEV</vt:lpstr>
      <vt:lpstr>VAR - VAR</vt:lpstr>
      <vt:lpstr>Variancia</vt:lpstr>
      <vt:lpstr>INT  – INT</vt:lpstr>
      <vt:lpstr>ABS  – ABS</vt:lpstr>
      <vt:lpstr>KICSI  –   SMALL</vt:lpstr>
      <vt:lpstr>A kicsi() használata</vt:lpstr>
      <vt:lpstr>NAGY  –  LARGE</vt:lpstr>
      <vt:lpstr>A nagy() használata</vt:lpstr>
      <vt:lpstr>KOMBINÁCIÓK  –  COMBIN</vt:lpstr>
      <vt:lpstr>KOMBINÁCIÓK    példa</vt:lpstr>
      <vt:lpstr>KOMBINÁCIÓK    lottó példa</vt:lpstr>
      <vt:lpstr>90. dia</vt:lpstr>
      <vt:lpstr>Faktoriális</vt:lpstr>
      <vt:lpstr>MÓDUSZ  –  MODE</vt:lpstr>
      <vt:lpstr>A módusz() használata</vt:lpstr>
      <vt:lpstr>Medián</vt:lpstr>
      <vt:lpstr>Medián számítási szabályok</vt:lpstr>
      <vt:lpstr>Páratlan elemszám esetén</vt:lpstr>
      <vt:lpstr>Páros elemszám esetén</vt:lpstr>
      <vt:lpstr>MEDIÁN – MEDIAN</vt:lpstr>
      <vt:lpstr>SOKSZOR  –   REPT</vt:lpstr>
      <vt:lpstr>Használat</vt:lpstr>
      <vt:lpstr>VÉL  –  RAND</vt:lpstr>
      <vt:lpstr>Év  –  year</vt:lpstr>
      <vt:lpstr>Hónap  –  Month</vt:lpstr>
      <vt:lpstr>NAP  –  DAY</vt:lpstr>
      <vt:lpstr>A dátum egy másik cellában</vt:lpstr>
      <vt:lpstr>Vége</vt:lpstr>
      <vt:lpstr>URL 1</vt:lpstr>
      <vt:lpstr>URL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Függvények</dc:title>
  <dc:creator>Sallai András</dc:creator>
  <cp:lastModifiedBy>AG</cp:lastModifiedBy>
  <cp:revision>105</cp:revision>
  <cp:lastPrinted>1601-01-01T00:00:00Z</cp:lastPrinted>
  <dcterms:created xsi:type="dcterms:W3CDTF">2008-12-03T18:48:37Z</dcterms:created>
  <dcterms:modified xsi:type="dcterms:W3CDTF">2014-01-21T22:06:14Z</dcterms:modified>
</cp:coreProperties>
</file>